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78"/>
  </p:notesMasterIdLst>
  <p:handoutMasterIdLst>
    <p:handoutMasterId r:id="rId79"/>
  </p:handoutMasterIdLst>
  <p:sldIdLst>
    <p:sldId id="256" r:id="rId2"/>
    <p:sldId id="257" r:id="rId3"/>
    <p:sldId id="284" r:id="rId4"/>
    <p:sldId id="292" r:id="rId5"/>
    <p:sldId id="293" r:id="rId6"/>
    <p:sldId id="258" r:id="rId7"/>
    <p:sldId id="285" r:id="rId8"/>
    <p:sldId id="261" r:id="rId9"/>
    <p:sldId id="263" r:id="rId10"/>
    <p:sldId id="294" r:id="rId11"/>
    <p:sldId id="295" r:id="rId12"/>
    <p:sldId id="264" r:id="rId13"/>
    <p:sldId id="296" r:id="rId14"/>
    <p:sldId id="297" r:id="rId15"/>
    <p:sldId id="265" r:id="rId16"/>
    <p:sldId id="298" r:id="rId17"/>
    <p:sldId id="302" r:id="rId18"/>
    <p:sldId id="301" r:id="rId19"/>
    <p:sldId id="299" r:id="rId20"/>
    <p:sldId id="300" r:id="rId21"/>
    <p:sldId id="303" r:id="rId22"/>
    <p:sldId id="304" r:id="rId23"/>
    <p:sldId id="305" r:id="rId24"/>
    <p:sldId id="267" r:id="rId25"/>
    <p:sldId id="306" r:id="rId26"/>
    <p:sldId id="307" r:id="rId27"/>
    <p:sldId id="308" r:id="rId28"/>
    <p:sldId id="309" r:id="rId29"/>
    <p:sldId id="279" r:id="rId30"/>
    <p:sldId id="266" r:id="rId31"/>
    <p:sldId id="273" r:id="rId32"/>
    <p:sldId id="310" r:id="rId33"/>
    <p:sldId id="280" r:id="rId34"/>
    <p:sldId id="330" r:id="rId35"/>
    <p:sldId id="311" r:id="rId36"/>
    <p:sldId id="262" r:id="rId37"/>
    <p:sldId id="278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1" r:id="rId57"/>
    <p:sldId id="332" r:id="rId58"/>
    <p:sldId id="333" r:id="rId59"/>
    <p:sldId id="334" r:id="rId60"/>
    <p:sldId id="335" r:id="rId61"/>
    <p:sldId id="336" r:id="rId62"/>
    <p:sldId id="337" r:id="rId63"/>
    <p:sldId id="338" r:id="rId64"/>
    <p:sldId id="339" r:id="rId65"/>
    <p:sldId id="345" r:id="rId66"/>
    <p:sldId id="340" r:id="rId67"/>
    <p:sldId id="341" r:id="rId68"/>
    <p:sldId id="342" r:id="rId69"/>
    <p:sldId id="343" r:id="rId70"/>
    <p:sldId id="344" r:id="rId71"/>
    <p:sldId id="287" r:id="rId72"/>
    <p:sldId id="288" r:id="rId73"/>
    <p:sldId id="289" r:id="rId74"/>
    <p:sldId id="290" r:id="rId75"/>
    <p:sldId id="291" r:id="rId76"/>
    <p:sldId id="276" r:id="rId77"/>
  </p:sldIdLst>
  <p:sldSz cx="9144000" cy="6858000" type="screen4x3"/>
  <p:notesSz cx="6858000" cy="9144000"/>
  <p:defaultTextStyle>
    <a:defPPr>
      <a:defRPr lang="hr-HR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0033CC"/>
    <a:srgbClr val="FF5050"/>
    <a:srgbClr val="FF3300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94982" autoAdjust="0"/>
  </p:normalViewPr>
  <p:slideViewPr>
    <p:cSldViewPr>
      <p:cViewPr varScale="1">
        <p:scale>
          <a:sx n="70" d="100"/>
          <a:sy n="70" d="100"/>
        </p:scale>
        <p:origin x="-4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AD9C9BC8-094C-4E29-AD98-E450580CF9A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80261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E34F2-E677-4746-913D-9A0AAB970AE6}" type="datetimeFigureOut">
              <a:rPr lang="hr-HR" smtClean="0"/>
              <a:pPr/>
              <a:t>7.12.2016.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AF86C-A0F9-44AD-8791-460B58D7446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90900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AF86C-A0F9-44AD-8791-460B58D74463}" type="slidenum">
              <a:rPr lang="hr-HR" smtClean="0"/>
              <a:pPr/>
              <a:t>33</a:t>
            </a:fld>
            <a:endParaRPr lang="hr-H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8FB80-43B5-433E-B552-FA4888D865B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E33C-07D3-4049-BD8B-199EB3B30A4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CCA56-7324-4217-A407-FC46345860B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8929F-7957-46E8-A477-A41A39A6754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AAE9D-3CBE-4C09-B5AA-257F34F46A6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E1C33-AADF-4366-A9CF-318C10B5014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DD5C9-DC2A-487D-A937-3D7B4755EA0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EB147-F369-4737-BB94-401EDEFEFD0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8E04F-0E74-4226-AF15-7901A2E0143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D7EF-7088-4FDC-88ED-67463102361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64922-2B24-4785-9CC4-70F12963E8D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77C26-7E62-4880-956F-C292F0FA092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5DD1A-B385-4095-9500-98CBF06000D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D5C10-9A92-486C-9E5A-9ABE3D410E1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B0124D7-804B-42E9-AE5D-0A371901DD7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8" r:id="rId2"/>
    <p:sldLayoutId id="2147483797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8" r:id="rId9"/>
    <p:sldLayoutId id="2147483794" r:id="rId10"/>
    <p:sldLayoutId id="2147483795" r:id="rId11"/>
    <p:sldLayoutId id="2147483799" r:id="rId12"/>
    <p:sldLayoutId id="2147483800" r:id="rId13"/>
    <p:sldLayoutId id="2147483801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www.animationfactory.com/animations/computer/creatures/66230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gif"/><Relationship Id="rId4" Type="http://schemas.openxmlformats.org/officeDocument/2006/relationships/hyperlink" Target="http://www.animationfactory.com/animations/computer/parts/66b97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://www.animationfactory.com/animations/creatures/stars/69ef3/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hyperlink" Target="http://www.animationfactory.com/animations/computer/computers/65c76/" TargetMode="Externa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7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4.em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1773238"/>
            <a:ext cx="6811963" cy="24479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r-HR" dirty="0" smtClean="0">
                <a:solidFill>
                  <a:schemeClr val="bg1"/>
                </a:solidFill>
              </a:rPr>
              <a:t>SOFTWARE ili PROGRAMSKA PODRŠKA</a:t>
            </a: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1187450" y="1916113"/>
            <a:ext cx="7345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sr-Latn-CS"/>
          </a:p>
        </p:txBody>
      </p:sp>
      <p:pic>
        <p:nvPicPr>
          <p:cNvPr id="8196" name="Picture 10" descr="komp-streb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365625"/>
            <a:ext cx="2327275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2268538" y="549275"/>
            <a:ext cx="48958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4400" b="1">
                <a:effectLst>
                  <a:outerShdw blurRad="38100" dist="38100" dir="2700000" algn="tl">
                    <a:srgbClr val="C0C0C0"/>
                  </a:outerShdw>
                </a:effectLst>
              </a:rPr>
              <a:t>RAČUNALO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755650" y="1989138"/>
            <a:ext cx="360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r-HR" sz="3600" b="1"/>
              <a:t>HARDWARE</a:t>
            </a: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5543550" y="1989138"/>
            <a:ext cx="360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r-HR" sz="3600" b="1"/>
              <a:t>SOFTWARE</a:t>
            </a:r>
          </a:p>
        </p:txBody>
      </p:sp>
      <p:sp>
        <p:nvSpPr>
          <p:cNvPr id="3092" name="Line 20"/>
          <p:cNvSpPr>
            <a:spLocks noChangeShapeType="1"/>
          </p:cNvSpPr>
          <p:nvPr/>
        </p:nvSpPr>
        <p:spPr bwMode="auto">
          <a:xfrm flipH="1">
            <a:off x="3203575" y="1412875"/>
            <a:ext cx="1008063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r-HR"/>
          </a:p>
        </p:txBody>
      </p:sp>
      <p:sp>
        <p:nvSpPr>
          <p:cNvPr id="3093" name="Line 21"/>
          <p:cNvSpPr>
            <a:spLocks noChangeShapeType="1"/>
          </p:cNvSpPr>
          <p:nvPr/>
        </p:nvSpPr>
        <p:spPr bwMode="auto">
          <a:xfrm>
            <a:off x="4859338" y="1341438"/>
            <a:ext cx="1008062" cy="582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r-HR"/>
          </a:p>
        </p:txBody>
      </p:sp>
      <p:sp>
        <p:nvSpPr>
          <p:cNvPr id="3094" name="Line 22"/>
          <p:cNvSpPr>
            <a:spLocks noChangeShapeType="1"/>
          </p:cNvSpPr>
          <p:nvPr/>
        </p:nvSpPr>
        <p:spPr bwMode="auto">
          <a:xfrm>
            <a:off x="2051050" y="2636838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r-HR"/>
          </a:p>
        </p:txBody>
      </p:sp>
      <p:sp>
        <p:nvSpPr>
          <p:cNvPr id="3096" name="Line 24"/>
          <p:cNvSpPr>
            <a:spLocks noChangeShapeType="1"/>
          </p:cNvSpPr>
          <p:nvPr/>
        </p:nvSpPr>
        <p:spPr bwMode="auto">
          <a:xfrm>
            <a:off x="6659563" y="2565400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r-HR"/>
          </a:p>
        </p:txBody>
      </p: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468313" y="4005263"/>
            <a:ext cx="3887787" cy="195580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r-HR" sz="2400"/>
              <a:t>Fizički dijelovi računala uključujući vanjske i unutarnje dijelove (npr. kućište, monitor, tipkovnica,… ) - sklopovlje</a:t>
            </a:r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4643438" y="4076700"/>
            <a:ext cx="3887787" cy="860425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r-HR" sz="2400"/>
              <a:t>Programi koji upravljaju radom računala</a:t>
            </a:r>
          </a:p>
        </p:txBody>
      </p:sp>
      <p:pic>
        <p:nvPicPr>
          <p:cNvPr id="3103" name="Picture 31" descr="Analyzing Computer Tv Head">
            <a:hlinkClick r:id="rId2"/>
          </p:cNvPr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308850" y="2630488"/>
            <a:ext cx="1150938" cy="1150937"/>
          </a:xfrm>
        </p:spPr>
      </p:pic>
      <p:pic>
        <p:nvPicPr>
          <p:cNvPr id="3106" name="Picture 34" descr="Monitor Accessories Information Highway">
            <a:hlinkClick r:id="rId4"/>
          </p:cNvPr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771775" y="2565400"/>
            <a:ext cx="1295400" cy="129540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9" grpId="0"/>
      <p:bldP spid="3090" grpId="0"/>
      <p:bldP spid="3092" grpId="0" animBg="1"/>
      <p:bldP spid="3093" grpId="0" animBg="1"/>
      <p:bldP spid="3094" grpId="0" animBg="1"/>
      <p:bldP spid="3096" grpId="0" animBg="1"/>
      <p:bldP spid="3099" grpId="0" animBg="1"/>
      <p:bldP spid="310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4357688"/>
          </a:xfrm>
        </p:spPr>
        <p:txBody>
          <a:bodyPr/>
          <a:lstStyle/>
          <a:p>
            <a:r>
              <a:rPr lang="hr-HR" dirty="0" smtClean="0"/>
              <a:t>PROGRAM</a:t>
            </a:r>
          </a:p>
          <a:p>
            <a:pPr lvl="2"/>
            <a:r>
              <a:rPr lang="hr-HR" dirty="0" smtClean="0"/>
              <a:t>konačan skup naredbi razumljivih računalu koji rješavaju neki zadatak ili problem</a:t>
            </a:r>
          </a:p>
          <a:p>
            <a:pPr lvl="2"/>
            <a:r>
              <a:rPr lang="hr-HR" dirty="0" smtClean="0"/>
              <a:t>upute računalu za rad</a:t>
            </a:r>
          </a:p>
          <a:p>
            <a:endParaRPr lang="hr-HR" dirty="0" smtClean="0"/>
          </a:p>
          <a:p>
            <a:r>
              <a:rPr lang="hr-HR" dirty="0" smtClean="0"/>
              <a:t>PROGRAMSKI JEZIK</a:t>
            </a:r>
          </a:p>
          <a:p>
            <a:pPr lvl="2"/>
            <a:r>
              <a:rPr lang="hr-HR" dirty="0" smtClean="0"/>
              <a:t>umjetni jezik koji služi za izradu programa</a:t>
            </a:r>
          </a:p>
          <a:p>
            <a:pPr lvl="2"/>
            <a:r>
              <a:rPr lang="hr-HR" dirty="0" smtClean="0"/>
              <a:t>sadrži rječnik i skup gramatičkih pravila (sintaksa) pomoću kojih se izrađuju naredbe </a:t>
            </a:r>
          </a:p>
        </p:txBody>
      </p:sp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3000375" y="5143500"/>
            <a:ext cx="3571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hr-HR">
                <a:latin typeface="Courier New" pitchFamily="49" charset="0"/>
                <a:cs typeface="Courier New" pitchFamily="49" charset="0"/>
              </a:rPr>
              <a:t>begin</a:t>
            </a:r>
          </a:p>
          <a:p>
            <a:pPr algn="l"/>
            <a:r>
              <a:rPr lang="hr-HR">
                <a:latin typeface="Courier New" pitchFamily="49" charset="0"/>
                <a:cs typeface="Courier New" pitchFamily="49" charset="0"/>
              </a:rPr>
              <a:t>write(“Dobar dan.”);</a:t>
            </a:r>
          </a:p>
          <a:p>
            <a:pPr algn="l"/>
            <a:r>
              <a:rPr lang="hr-HR">
                <a:latin typeface="Courier New" pitchFamily="49" charset="0"/>
                <a:cs typeface="Courier New" pitchFamily="49" charset="0"/>
              </a:rPr>
              <a:t>end.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/>
          <a:lstStyle/>
          <a:p>
            <a:pPr eaLnBrk="1" hangingPunct="1">
              <a:defRPr/>
            </a:pPr>
            <a:r>
              <a:rPr lang="hr-HR" smtClean="0"/>
              <a:t>Računalni programi</a:t>
            </a:r>
            <a:endParaRPr lang="en-US" smtClean="0"/>
          </a:p>
        </p:txBody>
      </p:sp>
      <p:sp>
        <p:nvSpPr>
          <p:cNvPr id="11267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hr-HR" smtClean="0"/>
              <a:t>PROGRAMSKA PODRŠKA – skup svih programa koji se mogu izvršavati na računalu</a:t>
            </a:r>
          </a:p>
          <a:p>
            <a:pPr eaLnBrk="1" hangingPunct="1"/>
            <a:r>
              <a:rPr lang="hr-HR" smtClean="0"/>
              <a:t>Računalni program uputa je računalu što raditi</a:t>
            </a:r>
          </a:p>
          <a:p>
            <a:pPr eaLnBrk="1" hangingPunct="1"/>
            <a:r>
              <a:rPr lang="hr-HR" smtClean="0"/>
              <a:t>Računalo je bez programa beskorisno</a:t>
            </a:r>
          </a:p>
          <a:p>
            <a:pPr eaLnBrk="1" hangingPunct="1"/>
            <a:r>
              <a:rPr lang="hr-HR" smtClean="0"/>
              <a:t>Programi za računalo često vrijede više nego sklopovlje računala na kojem se izvršavaju</a:t>
            </a:r>
          </a:p>
          <a:p>
            <a:pPr eaLnBrk="1" hangingPunct="1"/>
            <a:r>
              <a:rPr lang="hr-HR" smtClean="0"/>
              <a:t>Dio programa korisnik kupuje već pri nabavi računala (npr. operacijski sustav), a drugi dio instalira prema vlastitim potrebama (namjenski programi, korisnički programi, aplikacije)</a:t>
            </a:r>
          </a:p>
          <a:p>
            <a:pPr eaLnBrk="1" hangingPunct="1"/>
            <a:endParaRPr lang="hr-HR" smtClean="0"/>
          </a:p>
          <a:p>
            <a:pPr eaLnBrk="1" hangingPunct="1"/>
            <a:endParaRPr lang="hr-HR" smtClean="0"/>
          </a:p>
          <a:p>
            <a:pPr eaLnBrk="1" hangingPunct="1"/>
            <a:endParaRPr lang="en-US" smtClean="0"/>
          </a:p>
        </p:txBody>
      </p:sp>
      <p:pic>
        <p:nvPicPr>
          <p:cNvPr id="11268" name="Picture 4" descr="EN00992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214313"/>
            <a:ext cx="1928812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/>
          <a:lstStyle/>
          <a:p>
            <a:pPr eaLnBrk="1" hangingPunct="1">
              <a:defRPr/>
            </a:pPr>
            <a:r>
              <a:rPr lang="hr-HR" sz="4400" dirty="0" smtClean="0"/>
              <a:t>Računalni programi</a:t>
            </a:r>
            <a:endParaRPr lang="en-US" sz="4400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hr-HR" sz="2800" dirty="0" smtClean="0"/>
              <a:t>Za programe koji su pohranjeni na tvrdom disku računala i prilagođeni izvođenju na računalu kaže se da su </a:t>
            </a:r>
            <a:r>
              <a:rPr lang="hr-HR" sz="2800" dirty="0" smtClean="0">
                <a:solidFill>
                  <a:srgbClr val="FF0000"/>
                </a:solidFill>
              </a:rPr>
              <a:t>instalirani</a:t>
            </a:r>
          </a:p>
          <a:p>
            <a:pPr eaLnBrk="1" hangingPunct="1"/>
            <a:r>
              <a:rPr lang="hr-HR" sz="2800" dirty="0" smtClean="0"/>
              <a:t>Instalacija programa je relativno jednostavan postupak i korisnik ga može obaviti sam</a:t>
            </a:r>
          </a:p>
          <a:p>
            <a:pPr eaLnBrk="1" hangingPunct="1"/>
            <a:r>
              <a:rPr lang="hr-HR" sz="2800" dirty="0" smtClean="0"/>
              <a:t>Instalacija programa je postupak presnimavanja programa s drugih medija na tvrdi disk i prilagođavanja</a:t>
            </a:r>
            <a:br>
              <a:rPr lang="hr-HR" sz="2800" dirty="0" smtClean="0"/>
            </a:br>
            <a:r>
              <a:rPr lang="hr-HR" sz="2800" dirty="0" smtClean="0"/>
              <a:t>programa računalu</a:t>
            </a:r>
            <a:endParaRPr lang="en-US" sz="2800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142875"/>
            <a:ext cx="3311525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04813"/>
            <a:ext cx="8229600" cy="1152525"/>
          </a:xfrm>
        </p:spPr>
        <p:txBody>
          <a:bodyPr/>
          <a:lstStyle/>
          <a:p>
            <a:pPr algn="ctr"/>
            <a:r>
              <a:rPr lang="hr-HR" sz="3200" b="1" smtClean="0"/>
              <a:t>OSNOVNA PODJELA </a:t>
            </a:r>
            <a:r>
              <a:rPr lang="hr-HR" sz="3200" b="1" smtClean="0">
                <a:solidFill>
                  <a:srgbClr val="FF3300"/>
                </a:solidFill>
              </a:rPr>
              <a:t>SOFTWARE</a:t>
            </a:r>
            <a:r>
              <a:rPr lang="hr-HR" sz="3200" b="1" smtClean="0"/>
              <a:t>-a (programske podrške)</a:t>
            </a:r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250825" y="2349500"/>
            <a:ext cx="3744913" cy="1150938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 b="1"/>
              <a:t>1. Sistemski</a:t>
            </a:r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323850" y="4221163"/>
            <a:ext cx="3743325" cy="1439862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 b="1" dirty="0"/>
              <a:t>2. Korisnički </a:t>
            </a:r>
            <a:r>
              <a:rPr lang="hr-HR" sz="3200" dirty="0"/>
              <a:t>ili</a:t>
            </a:r>
          </a:p>
          <a:p>
            <a:pPr algn="ctr"/>
            <a:r>
              <a:rPr lang="hr-HR" sz="4000" b="1" dirty="0"/>
              <a:t> </a:t>
            </a:r>
            <a:r>
              <a:rPr lang="hr-HR" sz="4000" b="1" dirty="0" smtClean="0"/>
              <a:t>aplikacijski</a:t>
            </a:r>
            <a:endParaRPr lang="hr-HR" b="1" dirty="0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4211638" y="1844675"/>
            <a:ext cx="4464050" cy="20510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hr-HR" sz="2800" dirty="0"/>
              <a:t>Svi programski dijelovi koji korisniku omogućavaju lakše i efikasnije korištenje  resursa </a:t>
            </a:r>
            <a:r>
              <a:rPr lang="hr-HR" sz="2800" dirty="0" err="1"/>
              <a:t>tj</a:t>
            </a:r>
            <a:r>
              <a:rPr lang="hr-HR" sz="2800" dirty="0"/>
              <a:t>. strojne i programske opreme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 rot="10800000" flipV="1">
            <a:off x="4284663" y="4221163"/>
            <a:ext cx="4468812" cy="128270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hr-HR" sz="2800" dirty="0"/>
              <a:t>Programi namijenjeni rješavanju konkretnih problema ili zadataka</a:t>
            </a:r>
          </a:p>
        </p:txBody>
      </p:sp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179388" y="1412875"/>
            <a:ext cx="2305050" cy="649288"/>
          </a:xfrm>
          <a:prstGeom prst="wedgeRoundRectCallout">
            <a:avLst>
              <a:gd name="adj1" fmla="val 15083"/>
              <a:gd name="adj2" fmla="val 122616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r-HR" b="1" i="1"/>
              <a:t>Neophodni na svakom računalu!</a:t>
            </a:r>
          </a:p>
        </p:txBody>
      </p:sp>
      <p:sp>
        <p:nvSpPr>
          <p:cNvPr id="5132" name="AutoShape 12"/>
          <p:cNvSpPr>
            <a:spLocks noChangeArrowheads="1"/>
          </p:cNvSpPr>
          <p:nvPr/>
        </p:nvSpPr>
        <p:spPr bwMode="auto">
          <a:xfrm>
            <a:off x="684213" y="5876925"/>
            <a:ext cx="2592387" cy="720725"/>
          </a:xfrm>
          <a:prstGeom prst="wedgeRoundRectCallout">
            <a:avLst>
              <a:gd name="adj1" fmla="val 2542"/>
              <a:gd name="adj2" fmla="val -106829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r-HR" b="1" i="1"/>
              <a:t>Korisnik ih odabire, prema potrebi…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6" grpId="0" animBg="1"/>
      <p:bldP spid="5127" grpId="0" animBg="1"/>
      <p:bldP spid="5128" grpId="0" animBg="1"/>
      <p:bldP spid="5129" grpId="0" animBg="1"/>
      <p:bldP spid="5131" grpId="0" animBg="1"/>
      <p:bldP spid="51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2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776864" cy="5847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/>
          <a:lstStyle/>
          <a:p>
            <a:pPr algn="ctr"/>
            <a:r>
              <a:rPr lang="hr-HR" sz="3200" b="1" smtClean="0"/>
              <a:t>I.  SISTEMSKI SOFTWARE</a:t>
            </a:r>
            <a:r>
              <a:rPr lang="hr-HR" sz="2800" smtClean="0"/>
              <a:t> - podjela</a:t>
            </a:r>
          </a:p>
        </p:txBody>
      </p:sp>
      <p:sp>
        <p:nvSpPr>
          <p:cNvPr id="24609" name="Text Box 33"/>
          <p:cNvSpPr txBox="1">
            <a:spLocks noChangeArrowheads="1"/>
          </p:cNvSpPr>
          <p:nvPr/>
        </p:nvSpPr>
        <p:spPr bwMode="auto">
          <a:xfrm>
            <a:off x="71438" y="1254125"/>
            <a:ext cx="8964612" cy="548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hr-HR" sz="2800" b="1" dirty="0"/>
              <a:t>Operacijski sustav</a:t>
            </a:r>
            <a:r>
              <a:rPr lang="hr-HR" sz="2800" dirty="0"/>
              <a:t> (</a:t>
            </a:r>
            <a:r>
              <a:rPr lang="hr-HR" sz="2800" b="1" dirty="0">
                <a:solidFill>
                  <a:srgbClr val="0000FF"/>
                </a:solidFill>
              </a:rPr>
              <a:t>OS</a:t>
            </a:r>
            <a:r>
              <a:rPr lang="hr-HR" sz="2800" dirty="0"/>
              <a:t>) - </a:t>
            </a:r>
            <a:r>
              <a:rPr lang="hr-HR" sz="2400" b="1" dirty="0">
                <a:solidFill>
                  <a:srgbClr val="FF3300"/>
                </a:solidFill>
              </a:rPr>
              <a:t>neophodan</a:t>
            </a:r>
            <a:r>
              <a:rPr lang="hr-HR" sz="2400" dirty="0"/>
              <a:t> program za rad na računalu – </a:t>
            </a:r>
            <a:r>
              <a:rPr lang="hr-HR" sz="2400" b="1" dirty="0">
                <a:solidFill>
                  <a:srgbClr val="FF3300"/>
                </a:solidFill>
              </a:rPr>
              <a:t>upravlja</a:t>
            </a:r>
            <a:r>
              <a:rPr lang="hr-HR" sz="2400" dirty="0"/>
              <a:t> cjelokupnim djelovanjem računala.</a:t>
            </a:r>
            <a:r>
              <a:rPr lang="hr-HR" sz="2800" dirty="0"/>
              <a:t> </a:t>
            </a:r>
          </a:p>
          <a:p>
            <a:pPr marL="342900" indent="-342900" algn="l">
              <a:spcBef>
                <a:spcPct val="50000"/>
              </a:spcBef>
            </a:pPr>
            <a:r>
              <a:rPr lang="hr-HR" sz="2800" dirty="0"/>
              <a:t>2. </a:t>
            </a:r>
            <a:r>
              <a:rPr lang="hr-HR" sz="2800" b="1" dirty="0"/>
              <a:t>Pogonski programi</a:t>
            </a:r>
            <a:r>
              <a:rPr lang="hr-HR" sz="2800" dirty="0"/>
              <a:t> (</a:t>
            </a:r>
            <a:r>
              <a:rPr lang="hr-HR" sz="2800" b="1" dirty="0" err="1">
                <a:solidFill>
                  <a:srgbClr val="0000FF"/>
                </a:solidFill>
              </a:rPr>
              <a:t>Driveri</a:t>
            </a:r>
            <a:r>
              <a:rPr lang="hr-HR" sz="2800" dirty="0"/>
              <a:t>) - </a:t>
            </a:r>
            <a:r>
              <a:rPr lang="hr-HR" sz="2400" dirty="0"/>
              <a:t>omogućuju </a:t>
            </a:r>
            <a:r>
              <a:rPr lang="hr-HR" sz="2400" b="1" dirty="0" err="1">
                <a:solidFill>
                  <a:srgbClr val="FF3300"/>
                </a:solidFill>
              </a:rPr>
              <a:t>komunici</a:t>
            </a:r>
            <a:r>
              <a:rPr lang="hr-HR" sz="2400" b="1" dirty="0">
                <a:solidFill>
                  <a:srgbClr val="FF3300"/>
                </a:solidFill>
              </a:rPr>
              <a:t>-</a:t>
            </a:r>
            <a:r>
              <a:rPr lang="hr-HR" sz="2400" b="1" dirty="0" err="1">
                <a:solidFill>
                  <a:srgbClr val="FF3300"/>
                </a:solidFill>
              </a:rPr>
              <a:t>ranje</a:t>
            </a:r>
            <a:r>
              <a:rPr lang="hr-HR" sz="2400" dirty="0"/>
              <a:t> OS-a </a:t>
            </a:r>
            <a:r>
              <a:rPr lang="hr-HR" sz="2400" b="1" dirty="0">
                <a:solidFill>
                  <a:srgbClr val="FF3300"/>
                </a:solidFill>
              </a:rPr>
              <a:t>s uređajima</a:t>
            </a:r>
            <a:r>
              <a:rPr lang="hr-HR" sz="2400" dirty="0"/>
              <a:t> ugrađenim ili povezanim s računalom (modem, grafička kartica,..); instalirani su za većinu poznatih uređaja –”PLUG AND PLAY” </a:t>
            </a:r>
            <a:r>
              <a:rPr lang="hr-HR" sz="2400" dirty="0" err="1"/>
              <a:t>tj</a:t>
            </a:r>
            <a:r>
              <a:rPr lang="hr-HR" sz="2400" dirty="0"/>
              <a:t>. priključi i koristi</a:t>
            </a:r>
          </a:p>
          <a:p>
            <a:pPr marL="342900" indent="-342900" algn="l">
              <a:spcBef>
                <a:spcPct val="50000"/>
              </a:spcBef>
            </a:pPr>
            <a:r>
              <a:rPr lang="hr-HR" sz="2800" dirty="0"/>
              <a:t>3. </a:t>
            </a:r>
            <a:r>
              <a:rPr lang="hr-HR" sz="2800" b="1" dirty="0"/>
              <a:t>Pomoćni</a:t>
            </a:r>
            <a:r>
              <a:rPr lang="hr-HR" sz="2800" dirty="0"/>
              <a:t> (</a:t>
            </a:r>
            <a:r>
              <a:rPr lang="hr-HR" sz="2800" b="1" dirty="0" err="1">
                <a:solidFill>
                  <a:srgbClr val="0000FF"/>
                </a:solidFill>
              </a:rPr>
              <a:t>Tools</a:t>
            </a:r>
            <a:r>
              <a:rPr lang="hr-HR" sz="2800" dirty="0"/>
              <a:t>) </a:t>
            </a:r>
            <a:r>
              <a:rPr lang="hr-HR" sz="2800" b="1" dirty="0"/>
              <a:t>i uslužni</a:t>
            </a:r>
            <a:r>
              <a:rPr lang="hr-HR" sz="2800" dirty="0"/>
              <a:t> (</a:t>
            </a:r>
            <a:r>
              <a:rPr lang="hr-HR" sz="2800" b="1" dirty="0" err="1">
                <a:solidFill>
                  <a:srgbClr val="0000FF"/>
                </a:solidFill>
              </a:rPr>
              <a:t>Utility</a:t>
            </a:r>
            <a:r>
              <a:rPr lang="hr-HR" sz="2800" dirty="0"/>
              <a:t>) </a:t>
            </a:r>
            <a:r>
              <a:rPr lang="hr-HR" sz="2800" b="1" dirty="0"/>
              <a:t>programi</a:t>
            </a:r>
            <a:r>
              <a:rPr lang="hr-HR" sz="2800" dirty="0"/>
              <a:t>  - </a:t>
            </a:r>
            <a:r>
              <a:rPr lang="hr-HR" sz="2400" dirty="0"/>
              <a:t>pomažu operacijskom sustavu u </a:t>
            </a:r>
            <a:r>
              <a:rPr lang="hr-HR" sz="2400" b="1" dirty="0">
                <a:solidFill>
                  <a:srgbClr val="FF3300"/>
                </a:solidFill>
              </a:rPr>
              <a:t>izvođenju specijaliziranih poslova</a:t>
            </a:r>
            <a:endParaRPr lang="hr-HR" sz="2400" dirty="0">
              <a:solidFill>
                <a:srgbClr val="FF5050"/>
              </a:solidFill>
            </a:endParaRPr>
          </a:p>
          <a:p>
            <a:pPr marL="342900" indent="-342900" algn="l">
              <a:spcBef>
                <a:spcPct val="50000"/>
              </a:spcBef>
            </a:pPr>
            <a:r>
              <a:rPr lang="hr-HR" sz="2800" dirty="0"/>
              <a:t>4. </a:t>
            </a:r>
            <a:r>
              <a:rPr lang="hr-HR" sz="2800" b="1" dirty="0"/>
              <a:t>Programi za razvoj i izvođenje drugih programa</a:t>
            </a:r>
            <a:r>
              <a:rPr lang="hr-HR" sz="2800" dirty="0"/>
              <a:t> </a:t>
            </a:r>
            <a:r>
              <a:rPr lang="hr-HR" sz="2400" dirty="0"/>
              <a:t>Programi prevoditelji, pretraživači pogrešaka, programski jezici i njihovi alati</a:t>
            </a:r>
            <a:r>
              <a:rPr lang="hr-HR" sz="2800" dirty="0"/>
              <a:t>  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147050" cy="1371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r-HR" sz="3600" b="1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OPERACIJSKI SUSTAV</a:t>
            </a:r>
            <a:r>
              <a:rPr lang="hr-HR" sz="3600" smtClean="0">
                <a:solidFill>
                  <a:srgbClr val="FF0066"/>
                </a:solidFill>
              </a:rPr>
              <a:t> (</a:t>
            </a:r>
            <a:r>
              <a:rPr lang="hr-HR" sz="3600" b="1" smtClean="0">
                <a:solidFill>
                  <a:srgbClr val="FF0066"/>
                </a:solidFill>
              </a:rPr>
              <a:t>OS</a:t>
            </a:r>
            <a:r>
              <a:rPr lang="hr-HR" sz="3600" smtClean="0">
                <a:solidFill>
                  <a:srgbClr val="FF0066"/>
                </a:solidFill>
              </a:rPr>
              <a:t>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12875"/>
            <a:ext cx="8280400" cy="530066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r-HR" sz="2800" b="1" dirty="0" smtClean="0"/>
              <a:t>skup programa usko vezanih uz sklopovlje na koji se nadovezuju ostali korisnički programi, a omogućuje korisniku jednostavnu uporabu računala</a:t>
            </a:r>
            <a:r>
              <a:rPr lang="hr-HR" sz="2800" dirty="0" smtClean="0"/>
              <a:t> 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hr-HR" sz="2400" dirty="0" smtClean="0"/>
              <a:t>	Operacijski sustav spada u </a:t>
            </a:r>
            <a:r>
              <a:rPr lang="hr-HR" sz="2400" b="1" i="1" dirty="0" smtClean="0"/>
              <a:t>sistemski </a:t>
            </a:r>
            <a:r>
              <a:rPr lang="hr-HR" sz="2400" b="1" i="1" dirty="0" err="1" smtClean="0"/>
              <a:t>software</a:t>
            </a:r>
            <a:r>
              <a:rPr lang="hr-HR" sz="2400" dirty="0" smtClean="0"/>
              <a:t> </a:t>
            </a:r>
            <a:r>
              <a:rPr lang="hr-HR" sz="2400" dirty="0" smtClean="0"/>
              <a:t>i neophodan je jer: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r-HR" sz="2400" dirty="0" smtClean="0"/>
              <a:t>oslobađa korisnika stalne kontrole nad računalom, priprema računalo za rad tijekom uključivanja (</a:t>
            </a:r>
            <a:r>
              <a:rPr lang="hr-HR" sz="2400" b="1" i="1" dirty="0" err="1" smtClean="0"/>
              <a:t>Boot</a:t>
            </a:r>
            <a:r>
              <a:rPr lang="hr-HR" sz="2400" dirty="0" smtClean="0"/>
              <a:t>), </a:t>
            </a:r>
            <a:r>
              <a:rPr lang="hr-HR" sz="2400" dirty="0" smtClean="0">
                <a:solidFill>
                  <a:schemeClr val="accent5">
                    <a:lumMod val="75000"/>
                  </a:schemeClr>
                </a:solidFill>
              </a:rPr>
              <a:t>učitava</a:t>
            </a:r>
            <a:r>
              <a:rPr lang="hr-HR" sz="2400" dirty="0" smtClean="0"/>
              <a:t> programe i podatke iz vanjske </a:t>
            </a:r>
            <a:r>
              <a:rPr lang="hr-HR" sz="2400" dirty="0" smtClean="0">
                <a:solidFill>
                  <a:schemeClr val="accent5">
                    <a:lumMod val="75000"/>
                  </a:schemeClr>
                </a:solidFill>
              </a:rPr>
              <a:t>u radnu </a:t>
            </a:r>
            <a:r>
              <a:rPr lang="hr-HR" sz="2400" dirty="0" smtClean="0"/>
              <a:t>memoriju, </a:t>
            </a:r>
            <a:r>
              <a:rPr lang="hr-HR" sz="2400" dirty="0" smtClean="0">
                <a:solidFill>
                  <a:schemeClr val="accent5">
                    <a:lumMod val="50000"/>
                  </a:schemeClr>
                </a:solidFill>
              </a:rPr>
              <a:t>pokreće</a:t>
            </a:r>
            <a:r>
              <a:rPr lang="hr-HR" sz="2400" dirty="0" smtClean="0"/>
              <a:t> korisničke programe, </a:t>
            </a:r>
            <a:r>
              <a:rPr lang="hr-HR" sz="2400" dirty="0" smtClean="0">
                <a:solidFill>
                  <a:schemeClr val="accent5">
                    <a:lumMod val="50000"/>
                  </a:schemeClr>
                </a:solidFill>
              </a:rPr>
              <a:t>upravlja</a:t>
            </a:r>
            <a:r>
              <a:rPr lang="hr-HR" sz="2400" dirty="0" smtClean="0"/>
              <a:t> dijelovima računala, </a:t>
            </a:r>
            <a:r>
              <a:rPr lang="hr-HR" sz="2400" dirty="0" smtClean="0">
                <a:solidFill>
                  <a:schemeClr val="accent4">
                    <a:lumMod val="75000"/>
                  </a:schemeClr>
                </a:solidFill>
              </a:rPr>
              <a:t>prat</a:t>
            </a:r>
            <a:r>
              <a:rPr lang="hr-HR" sz="2400" dirty="0" smtClean="0"/>
              <a:t>i stanje pojedinih dijelova i uređaja, </a:t>
            </a:r>
            <a:r>
              <a:rPr lang="hr-HR" sz="2400" dirty="0" smtClean="0">
                <a:solidFill>
                  <a:schemeClr val="accent4">
                    <a:lumMod val="75000"/>
                  </a:schemeClr>
                </a:solidFill>
              </a:rPr>
              <a:t>komunicira</a:t>
            </a:r>
            <a:r>
              <a:rPr lang="hr-HR" sz="2400" dirty="0" smtClean="0"/>
              <a:t> s korisnikom, komunicira s drugim računalima, brine o </a:t>
            </a:r>
            <a:r>
              <a:rPr lang="hr-HR" sz="2400" dirty="0" smtClean="0">
                <a:solidFill>
                  <a:schemeClr val="accent4">
                    <a:lumMod val="75000"/>
                  </a:schemeClr>
                </a:solidFill>
              </a:rPr>
              <a:t>sigurnosti i zaštiti </a:t>
            </a:r>
            <a:r>
              <a:rPr lang="hr-HR" sz="2400" dirty="0" smtClean="0"/>
              <a:t>podataka i cijelog sustava…</a:t>
            </a:r>
          </a:p>
        </p:txBody>
      </p:sp>
      <p:pic>
        <p:nvPicPr>
          <p:cNvPr id="26628" name="Picture 4" descr="Star Tip Hat">
            <a:hlinkClick r:id="rId2"/>
          </p:cNvPr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596336" y="188640"/>
            <a:ext cx="1360487" cy="1360487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mtClean="0"/>
              <a:t>OPERACIJSKI SUSTAVI</a:t>
            </a:r>
            <a:endParaRPr lang="en-US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hr-HR" i="1" dirty="0" err="1" smtClean="0"/>
              <a:t>Engl</a:t>
            </a:r>
            <a:r>
              <a:rPr lang="hr-HR" i="1" dirty="0" smtClean="0"/>
              <a:t>. </a:t>
            </a:r>
            <a:r>
              <a:rPr lang="hr-HR" i="1" dirty="0" err="1" smtClean="0"/>
              <a:t>operating</a:t>
            </a:r>
            <a:r>
              <a:rPr lang="hr-HR" i="1" dirty="0" smtClean="0"/>
              <a:t> </a:t>
            </a:r>
            <a:r>
              <a:rPr lang="hr-HR" i="1" dirty="0" err="1" smtClean="0"/>
              <a:t>system</a:t>
            </a:r>
            <a:r>
              <a:rPr lang="hr-HR" i="1" dirty="0" smtClean="0"/>
              <a:t>, OS</a:t>
            </a:r>
            <a:endParaRPr lang="hr-HR" dirty="0" smtClean="0"/>
          </a:p>
          <a:p>
            <a:pPr eaLnBrk="1" hangingPunct="1"/>
            <a:r>
              <a:rPr lang="hr-HR" dirty="0" smtClean="0"/>
              <a:t>Program ili skup programa koji povezuju i objedinjuju sve dijelove računala u svrhovitu cjelinu</a:t>
            </a:r>
          </a:p>
          <a:p>
            <a:pPr eaLnBrk="1" hangingPunct="1"/>
            <a:r>
              <a:rPr lang="hr-HR" dirty="0" smtClean="0"/>
              <a:t>OS treba što je više moguće olakšati uporabu sklopovskih dijelova računala i istodobno osigurati maksimalnu djelotvornost</a:t>
            </a:r>
          </a:p>
          <a:p>
            <a:pPr eaLnBrk="1" hangingPunct="1"/>
            <a:r>
              <a:rPr lang="hr-HR" dirty="0" smtClean="0"/>
              <a:t>OS je podloga svim ostalim programima koji se izvode na računalu</a:t>
            </a:r>
          </a:p>
          <a:p>
            <a:pPr eaLnBrk="1" hangingPunct="1"/>
            <a:r>
              <a:rPr lang="hr-HR" dirty="0" smtClean="0"/>
              <a:t>Većina računala ima instaliran operacijski sustav (trajno instaliran na </a:t>
            </a:r>
            <a:r>
              <a:rPr lang="hr-HR" dirty="0" smtClean="0"/>
              <a:t>tvrdom </a:t>
            </a:r>
            <a:r>
              <a:rPr lang="hr-HR" dirty="0" smtClean="0"/>
              <a:t>disku)</a:t>
            </a:r>
            <a:endParaRPr lang="en-US" i="1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13316" name="Picture 5" descr="BD08395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9563" y="404813"/>
            <a:ext cx="182562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mtClean="0"/>
              <a:t>OPERACIJSKI SUSTAVI</a:t>
            </a:r>
            <a:endParaRPr lang="en-US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hr-HR" smtClean="0"/>
              <a:t>Zadaci operacijskog sustava</a:t>
            </a:r>
          </a:p>
          <a:p>
            <a:pPr lvl="1" eaLnBrk="1" hangingPunct="1">
              <a:buFontTx/>
              <a:buChar char="•"/>
            </a:pPr>
            <a:r>
              <a:rPr lang="hr-HR" smtClean="0"/>
              <a:t>Upravljanje ulazno-izlaznim uređajima (tipkovnica, disk i dr.)</a:t>
            </a:r>
          </a:p>
          <a:p>
            <a:pPr lvl="1" eaLnBrk="1" hangingPunct="1">
              <a:buFontTx/>
              <a:buChar char="•"/>
            </a:pPr>
            <a:r>
              <a:rPr lang="hr-HR" smtClean="0"/>
              <a:t>Smještaj podataka i programa u radnu memoriju</a:t>
            </a:r>
          </a:p>
          <a:p>
            <a:pPr lvl="1" eaLnBrk="1" hangingPunct="1">
              <a:buFontTx/>
              <a:buChar char="•"/>
            </a:pPr>
            <a:r>
              <a:rPr lang="hr-HR" smtClean="0"/>
              <a:t>Nadzor i koordinacija rada korisničkih programa</a:t>
            </a:r>
          </a:p>
          <a:p>
            <a:pPr lvl="1" eaLnBrk="1" hangingPunct="1">
              <a:buFontTx/>
              <a:buChar char="•"/>
            </a:pPr>
            <a:r>
              <a:rPr lang="hr-HR" smtClean="0"/>
              <a:t>Samoprovjera itd.</a:t>
            </a:r>
            <a:endParaRPr lang="en-US" smtClean="0"/>
          </a:p>
          <a:p>
            <a:pPr eaLnBrk="1" hangingPunct="1"/>
            <a:endParaRPr lang="en-US" smtClean="0"/>
          </a:p>
        </p:txBody>
      </p:sp>
      <p:pic>
        <p:nvPicPr>
          <p:cNvPr id="5" name="Picture 4" descr="BS00700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005064"/>
            <a:ext cx="2138363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785225" cy="1079847"/>
          </a:xfrm>
        </p:spPr>
        <p:txBody>
          <a:bodyPr/>
          <a:lstStyle/>
          <a:p>
            <a:r>
              <a:rPr lang="hr-HR" sz="3600" b="1" smtClean="0"/>
              <a:t>NAJVAŽNIJE FUNKCIJE (ZADACI) OS</a:t>
            </a:r>
            <a:r>
              <a:rPr lang="hr-HR" sz="3600" smtClean="0"/>
              <a:t>-</a:t>
            </a:r>
            <a:r>
              <a:rPr lang="hr-HR" sz="2800" smtClean="0"/>
              <a:t>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341438"/>
            <a:ext cx="8642350" cy="532765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r-HR" sz="2400" b="1" dirty="0" smtClean="0"/>
              <a:t>Podizanje računalnog sustava</a:t>
            </a:r>
          </a:p>
          <a:p>
            <a:pPr marL="1371600" lvl="2" indent="-457200">
              <a:lnSpc>
                <a:spcPct val="90000"/>
              </a:lnSpc>
            </a:pPr>
            <a:r>
              <a:rPr lang="hr-HR" sz="1800" dirty="0" smtClean="0"/>
              <a:t>najprije se pokreće najosnovniji dio </a:t>
            </a:r>
            <a:r>
              <a:rPr lang="hr-HR" sz="1800" dirty="0" err="1" smtClean="0"/>
              <a:t>operac</a:t>
            </a:r>
            <a:r>
              <a:rPr lang="hr-HR" sz="1800" dirty="0" smtClean="0"/>
              <a:t>. sustava – BIOS, a zatim se poziva i pokreće preostali dio </a:t>
            </a:r>
            <a:r>
              <a:rPr lang="hr-HR" sz="1800" dirty="0" err="1" smtClean="0"/>
              <a:t>operac</a:t>
            </a:r>
            <a:r>
              <a:rPr lang="hr-HR" sz="1800" dirty="0" smtClean="0"/>
              <a:t>. sustava sa čvrstog diska računala nakon čega je računalo spremno za uporabu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r-HR" sz="2400" b="1" dirty="0" smtClean="0"/>
              <a:t>Upravljanje hardverom (</a:t>
            </a:r>
            <a:r>
              <a:rPr lang="hr-HR" sz="2400" b="1" dirty="0" err="1" smtClean="0"/>
              <a:t>skolpovljem</a:t>
            </a:r>
            <a:r>
              <a:rPr lang="hr-HR" sz="2400" b="1" dirty="0" smtClean="0"/>
              <a:t>)</a:t>
            </a:r>
          </a:p>
          <a:p>
            <a:pPr marL="990600" lvl="1" indent="-533400">
              <a:lnSpc>
                <a:spcPct val="90000"/>
              </a:lnSpc>
            </a:pPr>
            <a:r>
              <a:rPr lang="hr-HR" sz="2000" dirty="0" smtClean="0"/>
              <a:t>Memorijom:</a:t>
            </a:r>
          </a:p>
          <a:p>
            <a:pPr marL="1371600" lvl="2" indent="-457200">
              <a:lnSpc>
                <a:spcPct val="90000"/>
              </a:lnSpc>
            </a:pPr>
            <a:r>
              <a:rPr lang="hr-HR" sz="1800" dirty="0" smtClean="0"/>
              <a:t>OS vodi brigu o zauzetim i slobodnim prostorima na memoriji, smještajući podatke na slobodne prostore, te omogućuje korisniku rad sa svim vrstama memorije i brzi pristup podacima</a:t>
            </a:r>
          </a:p>
          <a:p>
            <a:pPr marL="990600" lvl="1" indent="-533400">
              <a:lnSpc>
                <a:spcPct val="90000"/>
              </a:lnSpc>
            </a:pPr>
            <a:r>
              <a:rPr lang="hr-HR" sz="2000" dirty="0" smtClean="0"/>
              <a:t>Procesorom:</a:t>
            </a:r>
          </a:p>
          <a:p>
            <a:pPr marL="1371600" lvl="2" indent="-457200">
              <a:lnSpc>
                <a:spcPct val="90000"/>
              </a:lnSpc>
            </a:pPr>
            <a:r>
              <a:rPr lang="hr-HR" sz="1800" dirty="0" smtClean="0"/>
              <a:t>OS dodjeljuje procesoru zadatke koje on mora izvršiti</a:t>
            </a:r>
          </a:p>
          <a:p>
            <a:pPr marL="990600" lvl="1" indent="-533400">
              <a:lnSpc>
                <a:spcPct val="90000"/>
              </a:lnSpc>
            </a:pPr>
            <a:r>
              <a:rPr lang="hr-HR" sz="2000" dirty="0" smtClean="0"/>
              <a:t>Ulaznim i izlaznim jedinicama:</a:t>
            </a:r>
          </a:p>
          <a:p>
            <a:pPr marL="1371600" lvl="2" indent="-457200">
              <a:lnSpc>
                <a:spcPct val="90000"/>
              </a:lnSpc>
            </a:pPr>
            <a:r>
              <a:rPr lang="hr-HR" sz="1800" dirty="0" smtClean="0"/>
              <a:t>OS prepoznaje priključene ulazne i izlazne jedinice i u svakom trenutku zna što one rade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r-HR" sz="2400" b="1" dirty="0" smtClean="0"/>
              <a:t>Upravljanje podacima i ostalim programima</a:t>
            </a:r>
          </a:p>
          <a:p>
            <a:pPr marL="990600" lvl="1" indent="-533400">
              <a:lnSpc>
                <a:spcPct val="90000"/>
              </a:lnSpc>
            </a:pPr>
            <a:r>
              <a:rPr lang="hr-HR" sz="2000" dirty="0" smtClean="0"/>
              <a:t>OS omogućuje pristup i rad sa podacima (spremanje, kopiranje, brisanje… te korištenje ostalih programa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 smtClean="0"/>
              <a:t>OPERACIJSKI SUSTAVI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00063" y="1628800"/>
            <a:ext cx="8229600" cy="4187800"/>
          </a:xfrm>
        </p:spPr>
        <p:txBody>
          <a:bodyPr/>
          <a:lstStyle/>
          <a:p>
            <a:pPr eaLnBrk="1" hangingPunct="1"/>
            <a:r>
              <a:rPr lang="hr-HR" sz="2200" dirty="0" smtClean="0"/>
              <a:t>Sva osobna računala moraju djelovati pod nekim operacijskim sustavom jer su bez njega nekorisna</a:t>
            </a:r>
          </a:p>
          <a:p>
            <a:pPr eaLnBrk="1" hangingPunct="1"/>
            <a:r>
              <a:rPr lang="hr-HR" sz="2200" dirty="0" smtClean="0"/>
              <a:t>Poznatiji OS-i: Windows, MS-DOS, </a:t>
            </a:r>
            <a:r>
              <a:rPr lang="hr-HR" sz="2200" dirty="0" err="1" smtClean="0"/>
              <a:t>Linux</a:t>
            </a:r>
            <a:r>
              <a:rPr lang="hr-HR" sz="2200" dirty="0" smtClean="0"/>
              <a:t>, </a:t>
            </a:r>
            <a:r>
              <a:rPr lang="hr-HR" sz="2200" dirty="0" err="1" smtClean="0"/>
              <a:t>Unix</a:t>
            </a:r>
            <a:endParaRPr lang="hr-HR" sz="2200" dirty="0" smtClean="0"/>
          </a:p>
          <a:p>
            <a:pPr eaLnBrk="1" hangingPunct="1"/>
            <a:r>
              <a:rPr lang="hr-HR" sz="2200" dirty="0" smtClean="0"/>
              <a:t>Operacijski sustav je program koji se prvi pokreće pri uključenju računala i njegova jezgra ostaje cijelo vrijeme rada u memoriji računala upravljajući radom računala i cjelokupnim protokom podataka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hr-HR" sz="2200" dirty="0" smtClean="0"/>
              <a:t>Dio operacijskog sustava smješten je u ROM-u računala i usko je vezan za građu tog računala 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hr-HR" sz="2200" dirty="0" smtClean="0"/>
              <a:t>Taj se dio operacijskog sustava zove BIOS (</a:t>
            </a:r>
            <a:r>
              <a:rPr lang="hr-HR" sz="2200" dirty="0" err="1" smtClean="0"/>
              <a:t>engl</a:t>
            </a:r>
            <a:r>
              <a:rPr lang="hr-HR" sz="2200" dirty="0" smtClean="0"/>
              <a:t>.</a:t>
            </a:r>
            <a:r>
              <a:rPr lang="hr-HR" sz="2200" i="1" dirty="0" smtClean="0"/>
              <a:t> </a:t>
            </a:r>
            <a:r>
              <a:rPr lang="hr-HR" sz="2200" i="1" dirty="0" err="1" smtClean="0"/>
              <a:t>basic</a:t>
            </a:r>
            <a:r>
              <a:rPr lang="hr-HR" sz="2200" i="1" dirty="0" smtClean="0"/>
              <a:t> </a:t>
            </a:r>
            <a:r>
              <a:rPr lang="hr-HR" sz="2200" i="1" dirty="0" err="1" smtClean="0"/>
              <a:t>input</a:t>
            </a:r>
            <a:r>
              <a:rPr lang="hr-HR" sz="2200" i="1" dirty="0" smtClean="0"/>
              <a:t> </a:t>
            </a:r>
            <a:r>
              <a:rPr lang="hr-HR" sz="2200" i="1" dirty="0" err="1" smtClean="0"/>
              <a:t>output</a:t>
            </a:r>
            <a:r>
              <a:rPr lang="hr-HR" sz="2200" i="1" dirty="0" smtClean="0"/>
              <a:t> </a:t>
            </a:r>
            <a:r>
              <a:rPr lang="hr-HR" sz="2200" i="1" dirty="0" err="1" smtClean="0"/>
              <a:t>system</a:t>
            </a:r>
            <a:r>
              <a:rPr lang="hr-HR" sz="2200" dirty="0" smtClean="0"/>
              <a:t>) ili ROM BIOS i zadužen je za upravljanje i razmjenu podataka sa sklopovskim dijelovima računala</a:t>
            </a:r>
          </a:p>
          <a:p>
            <a:pPr eaLnBrk="1" hangingPunct="1"/>
            <a:endParaRPr lang="en-US" sz="2200" dirty="0" smtClean="0"/>
          </a:p>
        </p:txBody>
      </p:sp>
      <p:pic>
        <p:nvPicPr>
          <p:cNvPr id="15364" name="Picture 5" descr="EN00377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38" y="285750"/>
            <a:ext cx="1487487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mtClean="0"/>
              <a:t>OPERACIJSKI SUSTAVI</a:t>
            </a:r>
            <a:endParaRPr lang="en-US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hr-HR" sz="2800" smtClean="0"/>
              <a:t>BIOS se ne može mijenjati (osim promjenom ROM-a što nije nimalo jednostavno)</a:t>
            </a:r>
          </a:p>
          <a:p>
            <a:pPr eaLnBrk="1" hangingPunct="1"/>
            <a:r>
              <a:rPr lang="hr-HR" sz="2800" smtClean="0"/>
              <a:t>Drugi, veći dio operacijskog sustava pohranjen je na neizmjenjivu magnetskom disku (tvrdom disku) i njega je moguće promijeniti, npr. zamijeniti novom inačicom – takva zamjena se naziva instaliranje OS-a</a:t>
            </a:r>
          </a:p>
          <a:p>
            <a:pPr eaLnBrk="1" hangingPunct="1"/>
            <a:endParaRPr lang="en-US" smtClean="0"/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0" y="0"/>
            <a:ext cx="1757363" cy="161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1663"/>
            <a:ext cx="8507413" cy="66675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r-HR" sz="2800" b="1" smtClean="0"/>
              <a:t>PODJELA </a:t>
            </a:r>
            <a:r>
              <a:rPr lang="hr-HR" sz="2800" b="1" smtClean="0">
                <a:solidFill>
                  <a:srgbClr val="FF3300"/>
                </a:solidFill>
              </a:rPr>
              <a:t>OS</a:t>
            </a:r>
            <a:r>
              <a:rPr lang="hr-HR" sz="3500" b="1" smtClean="0"/>
              <a:t> </a:t>
            </a:r>
            <a:r>
              <a:rPr lang="hr-HR" sz="2800" b="1" smtClean="0"/>
              <a:t>OBZIROM NA </a:t>
            </a:r>
            <a:br>
              <a:rPr lang="hr-HR" sz="2800" b="1" smtClean="0"/>
            </a:br>
            <a:r>
              <a:rPr lang="hr-HR" sz="2800" b="1" smtClean="0"/>
              <a:t>KORISNIČKO SUČELJE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628775"/>
            <a:ext cx="8135938" cy="5229225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hr-HR" sz="2400" dirty="0" smtClean="0"/>
              <a:t>      </a:t>
            </a:r>
            <a:r>
              <a:rPr lang="hr-HR" b="1" dirty="0" smtClean="0">
                <a:solidFill>
                  <a:srgbClr val="FF3300"/>
                </a:solidFill>
              </a:rPr>
              <a:t>Korisničko sučelje</a:t>
            </a:r>
            <a:r>
              <a:rPr lang="hr-HR" sz="2400" dirty="0" smtClean="0"/>
              <a:t> – </a:t>
            </a:r>
            <a:r>
              <a:rPr lang="hr-HR" sz="2000" b="1" dirty="0" smtClean="0"/>
              <a:t>način komuniciranja korisnika i računala i način zadavanja naredbi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hr-HR" sz="1000" b="1" dirty="0" smtClean="0"/>
          </a:p>
          <a:p>
            <a:pPr marL="609600" indent="-609600">
              <a:lnSpc>
                <a:spcPct val="80000"/>
              </a:lnSpc>
            </a:pPr>
            <a:r>
              <a:rPr lang="hr-HR" b="1" u="sng" dirty="0" smtClean="0"/>
              <a:t>Grafičko korisničko sučelje</a:t>
            </a:r>
            <a:r>
              <a:rPr lang="hr-HR" sz="2800" dirty="0" smtClean="0"/>
              <a:t> </a:t>
            </a:r>
            <a:r>
              <a:rPr lang="hr-HR" sz="2400" dirty="0" smtClean="0"/>
              <a:t>(</a:t>
            </a:r>
            <a:r>
              <a:rPr lang="hr-HR" sz="2400" b="1" dirty="0" err="1" smtClean="0">
                <a:solidFill>
                  <a:srgbClr val="0000FF"/>
                </a:solidFill>
              </a:rPr>
              <a:t>Graphic</a:t>
            </a:r>
            <a:r>
              <a:rPr lang="hr-HR" sz="2400" b="1" dirty="0" smtClean="0">
                <a:solidFill>
                  <a:srgbClr val="0000FF"/>
                </a:solidFill>
              </a:rPr>
              <a:t> </a:t>
            </a:r>
            <a:r>
              <a:rPr lang="hr-HR" sz="2400" b="1" dirty="0" err="1" smtClean="0">
                <a:solidFill>
                  <a:srgbClr val="0000FF"/>
                </a:solidFill>
              </a:rPr>
              <a:t>User</a:t>
            </a:r>
            <a:r>
              <a:rPr lang="hr-HR" sz="2400" b="1" dirty="0" smtClean="0">
                <a:solidFill>
                  <a:srgbClr val="0000FF"/>
                </a:solidFill>
              </a:rPr>
              <a:t> </a:t>
            </a:r>
            <a:r>
              <a:rPr lang="hr-HR" sz="2400" b="1" dirty="0" err="1" smtClean="0">
                <a:solidFill>
                  <a:srgbClr val="0000FF"/>
                </a:solidFill>
              </a:rPr>
              <a:t>Interface</a:t>
            </a:r>
            <a:r>
              <a:rPr lang="hr-HR" sz="2400" b="1" dirty="0" smtClean="0">
                <a:solidFill>
                  <a:srgbClr val="0000FF"/>
                </a:solidFill>
              </a:rPr>
              <a:t> </a:t>
            </a:r>
            <a:r>
              <a:rPr lang="hr-HR" sz="2400" b="1" dirty="0" smtClean="0"/>
              <a:t>ili </a:t>
            </a:r>
            <a:r>
              <a:rPr lang="hr-HR" sz="2400" b="1" dirty="0" smtClean="0">
                <a:solidFill>
                  <a:srgbClr val="0000FF"/>
                </a:solidFill>
              </a:rPr>
              <a:t>GUI</a:t>
            </a:r>
            <a:r>
              <a:rPr lang="hr-HR" sz="2400" dirty="0" smtClean="0"/>
              <a:t>) – koristi grafičke simbole i slikovne elemente pomoću kojih korisnik zadaje naredbe i upravlja radom računala (</a:t>
            </a:r>
            <a:r>
              <a:rPr lang="hr-HR" sz="2400" b="1" i="1" dirty="0" smtClean="0"/>
              <a:t>ikone, izbornici, alatne trake, prozori</a:t>
            </a:r>
            <a:r>
              <a:rPr lang="hr-HR" sz="2400" dirty="0" smtClean="0"/>
              <a:t>…)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hr-HR" sz="2400" dirty="0" smtClean="0"/>
              <a:t>       </a:t>
            </a:r>
            <a:r>
              <a:rPr lang="hr-HR" sz="2400" b="1" dirty="0" smtClean="0">
                <a:solidFill>
                  <a:srgbClr val="FF3300"/>
                </a:solidFill>
              </a:rPr>
              <a:t>Podržava uporabu miša</a:t>
            </a:r>
            <a:r>
              <a:rPr lang="hr-HR" sz="2400" dirty="0" smtClean="0"/>
              <a:t>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hr-HR" sz="2400" b="1" dirty="0" smtClean="0"/>
              <a:t>        - </a:t>
            </a:r>
            <a:r>
              <a:rPr lang="hr-HR" sz="2400" b="1" dirty="0" smtClean="0">
                <a:solidFill>
                  <a:srgbClr val="0033CC"/>
                </a:solidFill>
              </a:rPr>
              <a:t>sve inačice Windowsa i novije inačice </a:t>
            </a:r>
            <a:r>
              <a:rPr lang="hr-HR" sz="2400" b="1" dirty="0" err="1" smtClean="0">
                <a:solidFill>
                  <a:srgbClr val="0033CC"/>
                </a:solidFill>
              </a:rPr>
              <a:t>Linuxa</a:t>
            </a:r>
            <a:endParaRPr lang="hr-HR" sz="2400" b="1" dirty="0" smtClean="0">
              <a:solidFill>
                <a:srgbClr val="0033CC"/>
              </a:solidFill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hr-HR" sz="1000" b="1" dirty="0" smtClean="0">
              <a:solidFill>
                <a:srgbClr val="0033CC"/>
              </a:solidFill>
            </a:endParaRPr>
          </a:p>
          <a:p>
            <a:pPr marL="609600" indent="-609600">
              <a:lnSpc>
                <a:spcPct val="80000"/>
              </a:lnSpc>
            </a:pPr>
            <a:r>
              <a:rPr lang="hr-HR" b="1" u="sng" dirty="0" smtClean="0"/>
              <a:t>Znakovno sučelje</a:t>
            </a:r>
            <a:r>
              <a:rPr lang="hr-HR" sz="2000" dirty="0" smtClean="0"/>
              <a:t> </a:t>
            </a:r>
            <a:r>
              <a:rPr lang="hr-HR" sz="2400" dirty="0" smtClean="0"/>
              <a:t>(</a:t>
            </a:r>
            <a:r>
              <a:rPr lang="hr-HR" sz="2400" b="1" dirty="0" err="1" smtClean="0">
                <a:solidFill>
                  <a:srgbClr val="0000FF"/>
                </a:solidFill>
              </a:rPr>
              <a:t>Character</a:t>
            </a:r>
            <a:r>
              <a:rPr lang="hr-HR" sz="2400" b="1" dirty="0" smtClean="0">
                <a:solidFill>
                  <a:srgbClr val="0000FF"/>
                </a:solidFill>
              </a:rPr>
              <a:t> – </a:t>
            </a:r>
            <a:r>
              <a:rPr lang="hr-HR" sz="2400" b="1" dirty="0" err="1" smtClean="0">
                <a:solidFill>
                  <a:srgbClr val="0000FF"/>
                </a:solidFill>
              </a:rPr>
              <a:t>based</a:t>
            </a:r>
            <a:r>
              <a:rPr lang="hr-HR" sz="2400" b="1" dirty="0" smtClean="0">
                <a:solidFill>
                  <a:srgbClr val="0000FF"/>
                </a:solidFill>
              </a:rPr>
              <a:t> </a:t>
            </a:r>
            <a:r>
              <a:rPr lang="hr-HR" sz="2400" b="1" dirty="0" err="1" smtClean="0">
                <a:solidFill>
                  <a:srgbClr val="0000FF"/>
                </a:solidFill>
              </a:rPr>
              <a:t>Interface</a:t>
            </a:r>
            <a:r>
              <a:rPr lang="hr-HR" sz="2400" dirty="0" smtClean="0"/>
              <a:t>)</a:t>
            </a:r>
            <a:r>
              <a:rPr lang="hr-HR" sz="2000" dirty="0" smtClean="0"/>
              <a:t> </a:t>
            </a:r>
            <a:r>
              <a:rPr lang="hr-HR" sz="2400" dirty="0" smtClean="0"/>
              <a:t>na zaslonu se mogu prikazivati samo osnovni znakovi (slova, brojke i posebne oznake); Naredbe se upisuju;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hr-HR" sz="2400" dirty="0" smtClean="0"/>
              <a:t>       </a:t>
            </a:r>
            <a:r>
              <a:rPr lang="hr-HR" sz="2400" b="1" dirty="0" smtClean="0">
                <a:solidFill>
                  <a:srgbClr val="FF3300"/>
                </a:solidFill>
              </a:rPr>
              <a:t>Podržava uporabu tipkovnice</a:t>
            </a:r>
            <a:r>
              <a:rPr lang="hr-HR" sz="2400" dirty="0" smtClean="0"/>
              <a:t>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hr-HR" sz="2400" b="1" dirty="0" smtClean="0"/>
              <a:t>        - </a:t>
            </a:r>
            <a:r>
              <a:rPr lang="hr-HR" sz="2400" b="1" dirty="0" smtClean="0">
                <a:solidFill>
                  <a:srgbClr val="0033CC"/>
                </a:solidFill>
              </a:rPr>
              <a:t>MS-DOS, </a:t>
            </a:r>
            <a:r>
              <a:rPr lang="hr-HR" sz="2400" b="1" dirty="0" err="1" smtClean="0">
                <a:solidFill>
                  <a:srgbClr val="0033CC"/>
                </a:solidFill>
              </a:rPr>
              <a:t>Unix</a:t>
            </a:r>
            <a:r>
              <a:rPr lang="hr-HR" sz="2400" b="1" dirty="0" smtClean="0">
                <a:solidFill>
                  <a:srgbClr val="0033CC"/>
                </a:solidFill>
              </a:rPr>
              <a:t>, ranije inačice </a:t>
            </a:r>
            <a:r>
              <a:rPr lang="hr-HR" sz="2400" b="1" dirty="0" err="1" smtClean="0">
                <a:solidFill>
                  <a:srgbClr val="0033CC"/>
                </a:solidFill>
              </a:rPr>
              <a:t>Linuxa</a:t>
            </a:r>
            <a:endParaRPr lang="hr-HR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8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4000" dirty="0" smtClean="0"/>
              <a:t>Znakovno korisničko sučelje</a:t>
            </a:r>
            <a:endParaRPr lang="en-US" sz="4000" dirty="0" smtClean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500063" y="1484784"/>
            <a:ext cx="8229600" cy="4403254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dirty="0" smtClean="0"/>
              <a:t>Dio OS-a zadužen za komunikaciju s korisnikom se naziva </a:t>
            </a:r>
            <a:r>
              <a:rPr lang="hr-HR" b="1" i="1" dirty="0" smtClean="0"/>
              <a:t>KORISNIČKO SUČELJE </a:t>
            </a:r>
            <a:r>
              <a:rPr lang="hr-HR" dirty="0" smtClean="0"/>
              <a:t>(engl. use interface)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dirty="0" smtClean="0"/>
              <a:t>Korisničko sučelje je zaduženo za prihvat naredbi i podataka od korisnika i predaju podataka korisniku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dirty="0" smtClean="0"/>
              <a:t>Kod OS-a sa znakovnim korisničkim sučeljem računalo i korisnik komuniciraju samo pomoću znakova (slova, brojaka, posebnih znakova)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dirty="0" smtClean="0"/>
              <a:t>Ulaz: tipkovnica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dirty="0" smtClean="0"/>
              <a:t>Izlaz: prikaz znakova na zaslonu monitora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dirty="0" smtClean="0"/>
              <a:t>Otežano privikavanje korisnika (treba napamet učiti naredbe i tumačenje onog što je prikazano na zaslonu monitora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dirty="0" smtClean="0"/>
              <a:t>MS DOS – primjer znakovnog korisničkog sučelja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dirty="0" smtClean="0"/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0"/>
            <a:ext cx="1276350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13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5" y="214313"/>
            <a:ext cx="11334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5400" dirty="0" smtClean="0"/>
              <a:t>Znakovno korisničko sučelje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455440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43010" name="Picture 2" descr="http://ic.ims.hr/cmd/cmd-slike/comp-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8964488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194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 smtClean="0"/>
              <a:t>Grafičko korisničko sučelje</a:t>
            </a:r>
            <a:endParaRPr lang="en-US" dirty="0" smtClean="0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800" smtClean="0"/>
              <a:t>Engl.</a:t>
            </a:r>
            <a:r>
              <a:rPr lang="hr-HR" sz="2800" i="1" smtClean="0"/>
              <a:t> GUI</a:t>
            </a:r>
            <a:r>
              <a:rPr lang="hr-HR" sz="2800" smtClean="0"/>
              <a:t>,</a:t>
            </a:r>
            <a:r>
              <a:rPr lang="hr-HR" sz="2800" i="1" smtClean="0"/>
              <a:t> graphical user interface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800" smtClean="0"/>
              <a:t>Računalo i korisnik komuniciraju pomoću znakova i slika (slova, brojeva, posebnih znakova, sličica)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800" smtClean="0"/>
              <a:t>Ulaz: tipkovnica, miš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800" smtClean="0"/>
              <a:t>Izlaz: znakovi i sličice (ikone) na zaslonu monitora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800" smtClean="0"/>
              <a:t>Olakšano privikavanje korisnika (raspoznavanje sličica na zaslonu i rad s mišem)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800" smtClean="0"/>
              <a:t>Windows – primjer OS-a sa grafičkim korisničkim sučeljem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smtClean="0"/>
          </a:p>
        </p:txBody>
      </p:sp>
      <p:pic>
        <p:nvPicPr>
          <p:cNvPr id="20484" name="Picture 4" descr="BS00789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404813"/>
            <a:ext cx="1116013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792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 smtClean="0"/>
              <a:t>Grafičko korisničko sučelje</a:t>
            </a:r>
            <a:endParaRPr lang="en-US" dirty="0" smtClean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428750"/>
            <a:ext cx="7100888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1785938" y="3286125"/>
            <a:ext cx="43005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>
                <a:latin typeface="Century Schoolbook" pitchFamily="18" charset="0"/>
              </a:rPr>
              <a:t>Grafičko korisničko sučelje</a:t>
            </a:r>
            <a:endParaRPr lang="en-US">
              <a:latin typeface="Century Schoolbook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813" y="285750"/>
            <a:ext cx="7696200" cy="5772150"/>
          </a:xfr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mtClean="0"/>
              <a:t>Popularniji OS</a:t>
            </a:r>
            <a:endParaRPr lang="en-US" smtClean="0"/>
          </a:p>
        </p:txBody>
      </p:sp>
      <p:pic>
        <p:nvPicPr>
          <p:cNvPr id="21507" name="Picture 10" descr="723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76250"/>
            <a:ext cx="14192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2987675" y="1905000"/>
            <a:ext cx="56102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400" kern="0">
                <a:latin typeface="+mn-lt"/>
              </a:rPr>
              <a:t>MS-DOS</a:t>
            </a:r>
          </a:p>
          <a:p>
            <a:pPr marL="742950" lvl="1" indent="-28575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Tx/>
              <a:buChar char="•"/>
              <a:defRPr/>
            </a:pPr>
            <a:r>
              <a:rPr lang="hr-HR" sz="2000" kern="0">
                <a:latin typeface="+mn-lt"/>
              </a:rPr>
              <a:t>Znakovno korisničko sučelje.</a:t>
            </a:r>
          </a:p>
          <a:p>
            <a:pPr marL="742950" lvl="1" indent="-28575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Tx/>
              <a:buChar char="•"/>
              <a:defRPr/>
            </a:pPr>
            <a:r>
              <a:rPr lang="hr-HR" sz="2000" kern="0">
                <a:latin typeface="+mn-lt"/>
              </a:rPr>
              <a:t>Operacijski sustav uz prvo IBM PC računalo</a:t>
            </a:r>
            <a:endParaRPr lang="hr-HR" sz="2000" kern="0" dirty="0">
              <a:latin typeface="+mn-lt"/>
            </a:endParaRPr>
          </a:p>
        </p:txBody>
      </p:sp>
      <p:sp>
        <p:nvSpPr>
          <p:cNvPr id="6" name="Rectangle 4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3000375" y="3717033"/>
            <a:ext cx="5610225" cy="2664718"/>
          </a:xfrm>
          <a:prstGeom prst="rect">
            <a:avLst/>
          </a:prstGeom>
        </p:spPr>
        <p:txBody>
          <a:bodyPr/>
          <a:lstStyle/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400" kern="0" dirty="0" smtClean="0">
                <a:latin typeface="+mn-lt"/>
              </a:rPr>
              <a:t>Windows:  </a:t>
            </a:r>
            <a:r>
              <a:rPr lang="hr-HR" sz="2400" kern="0" dirty="0">
                <a:latin typeface="+mn-lt"/>
              </a:rPr>
              <a:t>XP, </a:t>
            </a:r>
            <a:r>
              <a:rPr lang="hr-HR" sz="2400" kern="0" dirty="0" smtClean="0">
                <a:latin typeface="+mn-lt"/>
              </a:rPr>
              <a:t> Vista, 8.1 </a:t>
            </a:r>
            <a:r>
              <a:rPr lang="hr-HR" sz="2400" kern="0" dirty="0">
                <a:latin typeface="+mn-lt"/>
              </a:rPr>
              <a:t>i </a:t>
            </a:r>
            <a:r>
              <a:rPr lang="hr-HR" sz="2400" kern="0" dirty="0" err="1">
                <a:latin typeface="+mn-lt"/>
              </a:rPr>
              <a:t>dr</a:t>
            </a:r>
            <a:r>
              <a:rPr lang="hr-HR" sz="2400" kern="0" dirty="0" smtClean="0">
                <a:latin typeface="+mn-lt"/>
              </a:rPr>
              <a:t>.</a:t>
            </a:r>
          </a:p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400" kern="0" dirty="0" err="1" smtClean="0">
                <a:latin typeface="+mn-lt"/>
              </a:rPr>
              <a:t>Linux</a:t>
            </a:r>
            <a:endParaRPr lang="hr-HR" sz="2400" kern="0" dirty="0" smtClean="0">
              <a:latin typeface="+mn-lt"/>
            </a:endParaRPr>
          </a:p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400" kern="0" dirty="0" smtClean="0">
                <a:latin typeface="+mn-lt"/>
              </a:rPr>
              <a:t>Mac OS</a:t>
            </a:r>
            <a:endParaRPr lang="hr-HR" sz="2400" kern="0" dirty="0">
              <a:latin typeface="+mn-lt"/>
            </a:endParaRPr>
          </a:p>
          <a:p>
            <a:pPr marL="742950" lvl="1" indent="-28575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Tx/>
              <a:buChar char="•"/>
              <a:defRPr/>
            </a:pPr>
            <a:r>
              <a:rPr lang="hr-HR" sz="2000" kern="0" dirty="0">
                <a:latin typeface="+mn-lt"/>
              </a:rPr>
              <a:t>Grafičko korisničko sučelje</a:t>
            </a:r>
          </a:p>
          <a:p>
            <a:pPr marL="742950" lvl="1" indent="-28575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Tx/>
              <a:buChar char="•"/>
              <a:defRPr/>
            </a:pPr>
            <a:r>
              <a:rPr lang="hr-HR" sz="2000" kern="0" dirty="0">
                <a:latin typeface="+mn-lt"/>
              </a:rPr>
              <a:t>Najpopularniji operacijski sustav</a:t>
            </a:r>
          </a:p>
        </p:txBody>
      </p:sp>
      <p:pic>
        <p:nvPicPr>
          <p:cNvPr id="21510" name="Picture 5" descr="MS-DOS ic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488" y="1828800"/>
            <a:ext cx="20161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6" descr="Win95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313" y="5572125"/>
            <a:ext cx="108108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7" descr="Windows M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9113" y="4564063"/>
            <a:ext cx="10604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8" descr="Windows NT 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1050" y="5067300"/>
            <a:ext cx="969963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9" descr="Windows 20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5513" y="4059238"/>
            <a:ext cx="10795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3059113" y="1844675"/>
            <a:ext cx="55387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400" kern="0">
                <a:latin typeface="+mn-lt"/>
              </a:rPr>
              <a:t>UNIX</a:t>
            </a:r>
          </a:p>
          <a:p>
            <a:pPr marL="742950" lvl="1" indent="-285750"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Tx/>
              <a:buChar char="•"/>
              <a:defRPr/>
            </a:pPr>
            <a:r>
              <a:rPr lang="hr-HR" sz="2000" kern="0">
                <a:latin typeface="+mn-lt"/>
              </a:rPr>
              <a:t>Znakovno korisničko sučelje i u novije doba grafičko korisničko sučelje</a:t>
            </a:r>
          </a:p>
          <a:p>
            <a:pPr marL="742950" lvl="1" indent="-285750"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Tx/>
              <a:buChar char="•"/>
              <a:defRPr/>
            </a:pPr>
            <a:r>
              <a:rPr lang="hr-HR" sz="2000" kern="0">
                <a:latin typeface="+mn-lt"/>
              </a:rPr>
              <a:t>Višekorisnički profesionalni operacijski sustav velikih mogućnosti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19113" y="2984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Popularniji OS</a:t>
            </a:r>
            <a:endParaRPr lang="hr-HR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Rectangle 4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3000375" y="4143375"/>
            <a:ext cx="54356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110000"/>
              <a:buFontTx/>
              <a:buChar char="•"/>
              <a:defRPr/>
            </a:pPr>
            <a:r>
              <a:rPr lang="hr-HR" sz="2400" kern="0">
                <a:latin typeface="+mn-lt"/>
              </a:rPr>
              <a:t>LINUX</a:t>
            </a:r>
          </a:p>
          <a:p>
            <a:pPr marL="742950" lvl="1" indent="-28575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60000"/>
              <a:buFontTx/>
              <a:buChar char="•"/>
              <a:defRPr/>
            </a:pPr>
            <a:r>
              <a:rPr lang="hr-HR" sz="2000" kern="0">
                <a:latin typeface="+mn-lt"/>
              </a:rPr>
              <a:t>Besplatni operacijski sustav koji po svemu liči na UNIX</a:t>
            </a:r>
          </a:p>
          <a:p>
            <a:pPr marL="742950" lvl="1" indent="-28575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60000"/>
              <a:buFontTx/>
              <a:buChar char="•"/>
              <a:defRPr/>
            </a:pPr>
            <a:r>
              <a:rPr lang="hr-HR" sz="2000" kern="0">
                <a:latin typeface="+mn-lt"/>
              </a:rPr>
              <a:t>Rezultat dobrovoljnog rada mnogih programera na Internetu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88640"/>
            <a:ext cx="175895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Unix ic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0" y="1909763"/>
            <a:ext cx="16557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7" descr="tuxwaddl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2500" y="3917950"/>
            <a:ext cx="20161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mtClean="0"/>
              <a:t>Popularniji OS</a:t>
            </a:r>
          </a:p>
        </p:txBody>
      </p:sp>
      <p:sp>
        <p:nvSpPr>
          <p:cNvPr id="5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2987675" y="1905000"/>
            <a:ext cx="5616575" cy="188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pt-BR" sz="3200" kern="0">
                <a:latin typeface="+mn-lt"/>
              </a:rPr>
              <a:t>Apple Macintosh Mac OS</a:t>
            </a:r>
          </a:p>
          <a:p>
            <a:pPr marL="742950" lvl="1" indent="-28575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Tx/>
              <a:buChar char="•"/>
              <a:defRPr/>
            </a:pPr>
            <a:r>
              <a:rPr lang="pt-BR" sz="2700" kern="0">
                <a:latin typeface="+mn-lt"/>
              </a:rPr>
              <a:t>GUI OS računala Apple Macintosh</a:t>
            </a:r>
            <a:endParaRPr lang="hr-HR" sz="2700" kern="0">
              <a:latin typeface="+mn-lt"/>
            </a:endParaRPr>
          </a:p>
        </p:txBody>
      </p:sp>
      <p:sp>
        <p:nvSpPr>
          <p:cNvPr id="6" name="Rectangle 4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2994025" y="4137025"/>
            <a:ext cx="5616575" cy="2244725"/>
          </a:xfrm>
          <a:prstGeom prst="rect">
            <a:avLst/>
          </a:prstGeom>
        </p:spPr>
        <p:txBody>
          <a:bodyPr/>
          <a:lstStyle/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3200" kern="0">
                <a:latin typeface="+mn-lt"/>
              </a:rPr>
              <a:t>IBM OS/2</a:t>
            </a:r>
          </a:p>
          <a:p>
            <a:pPr marL="742950" lvl="1" indent="-28575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Tx/>
              <a:buChar char="•"/>
              <a:defRPr/>
            </a:pPr>
            <a:r>
              <a:rPr lang="hr-HR" sz="2700" kern="0">
                <a:latin typeface="+mn-lt"/>
              </a:rPr>
              <a:t>GUI OS tvrtke IBM (neuspio pokušaj nadomjestka MS Windowsa)</a:t>
            </a:r>
          </a:p>
        </p:txBody>
      </p:sp>
      <p:pic>
        <p:nvPicPr>
          <p:cNvPr id="2355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844675"/>
            <a:ext cx="18478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4076700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064500" cy="66833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r-HR" sz="2800" b="1" smtClean="0"/>
              <a:t>PODJELA </a:t>
            </a:r>
            <a:r>
              <a:rPr lang="hr-HR" sz="2800" b="1" smtClean="0">
                <a:solidFill>
                  <a:srgbClr val="FF3300"/>
                </a:solidFill>
              </a:rPr>
              <a:t>OS</a:t>
            </a:r>
            <a:r>
              <a:rPr lang="hr-HR" sz="2800" b="1" smtClean="0"/>
              <a:t> OBZIROM NA </a:t>
            </a:r>
            <a:br>
              <a:rPr lang="hr-HR" sz="2800" b="1" smtClean="0"/>
            </a:br>
            <a:r>
              <a:rPr lang="hr-HR" sz="2800" b="1" smtClean="0"/>
              <a:t>MOGUĆI BROJ KORISNIKA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hr-HR" sz="2800" b="1" u="sng" dirty="0" smtClean="0"/>
              <a:t>Jednokorisnički</a:t>
            </a:r>
            <a:r>
              <a:rPr lang="hr-HR" sz="2800" dirty="0" smtClean="0"/>
              <a:t> OS (</a:t>
            </a:r>
            <a:r>
              <a:rPr lang="hr-HR" sz="2800" dirty="0" err="1" smtClean="0">
                <a:solidFill>
                  <a:srgbClr val="0000FF"/>
                </a:solidFill>
              </a:rPr>
              <a:t>Single</a:t>
            </a:r>
            <a:r>
              <a:rPr lang="hr-HR" sz="2800" dirty="0" smtClean="0">
                <a:solidFill>
                  <a:srgbClr val="0000FF"/>
                </a:solidFill>
              </a:rPr>
              <a:t>-</a:t>
            </a:r>
            <a:r>
              <a:rPr lang="hr-HR" sz="2800" dirty="0" err="1" smtClean="0">
                <a:solidFill>
                  <a:srgbClr val="0000FF"/>
                </a:solidFill>
              </a:rPr>
              <a:t>User</a:t>
            </a:r>
            <a:r>
              <a:rPr lang="hr-HR" sz="2800" dirty="0" smtClean="0"/>
              <a:t>) omogućuje rad samo </a:t>
            </a:r>
            <a:r>
              <a:rPr lang="hr-HR" sz="2800" dirty="0" smtClean="0">
                <a:solidFill>
                  <a:srgbClr val="FF3300"/>
                </a:solidFill>
              </a:rPr>
              <a:t>jednog korisnika </a:t>
            </a:r>
            <a:r>
              <a:rPr lang="hr-HR" sz="2800" dirty="0" smtClean="0"/>
              <a:t>kao </a:t>
            </a:r>
            <a:r>
              <a:rPr lang="hr-HR" sz="2800" dirty="0" err="1" smtClean="0"/>
              <a:t>npr</a:t>
            </a:r>
            <a:r>
              <a:rPr lang="hr-HR" sz="2800" dirty="0" smtClean="0"/>
              <a:t>. DOS</a:t>
            </a:r>
          </a:p>
          <a:p>
            <a:pPr>
              <a:buClr>
                <a:schemeClr val="tx1"/>
              </a:buClr>
              <a:buFont typeface="Wingdings" pitchFamily="2" charset="2"/>
              <a:buNone/>
            </a:pPr>
            <a:endParaRPr lang="hr-HR" sz="1000" dirty="0" smtClean="0"/>
          </a:p>
          <a:p>
            <a:pPr>
              <a:buClr>
                <a:schemeClr val="tx1"/>
              </a:buClr>
            </a:pPr>
            <a:r>
              <a:rPr lang="hr-HR" sz="2800" b="1" u="sng" dirty="0" smtClean="0"/>
              <a:t>Višekorisnički</a:t>
            </a:r>
            <a:r>
              <a:rPr lang="hr-HR" sz="2800" dirty="0" smtClean="0"/>
              <a:t> OS (</a:t>
            </a:r>
            <a:r>
              <a:rPr lang="hr-HR" sz="2800" dirty="0" err="1" smtClean="0">
                <a:solidFill>
                  <a:srgbClr val="0000FF"/>
                </a:solidFill>
              </a:rPr>
              <a:t>Multi</a:t>
            </a:r>
            <a:r>
              <a:rPr lang="hr-HR" sz="2800" dirty="0" smtClean="0">
                <a:solidFill>
                  <a:srgbClr val="0000FF"/>
                </a:solidFill>
              </a:rPr>
              <a:t>-</a:t>
            </a:r>
            <a:r>
              <a:rPr lang="hr-HR" sz="2800" dirty="0" err="1" smtClean="0">
                <a:solidFill>
                  <a:srgbClr val="0000FF"/>
                </a:solidFill>
              </a:rPr>
              <a:t>User</a:t>
            </a:r>
            <a:r>
              <a:rPr lang="hr-HR" sz="2800" dirty="0" smtClean="0"/>
              <a:t>) omogućuju rad </a:t>
            </a:r>
            <a:r>
              <a:rPr lang="hr-HR" sz="2800" dirty="0" smtClean="0">
                <a:solidFill>
                  <a:srgbClr val="FF3300"/>
                </a:solidFill>
              </a:rPr>
              <a:t>više korisnika</a:t>
            </a:r>
            <a:r>
              <a:rPr lang="hr-HR" sz="2800" dirty="0" smtClean="0"/>
              <a:t> istovremeno (prijava putem korisničkog imena i lozinke), </a:t>
            </a:r>
            <a:r>
              <a:rPr lang="hr-HR" sz="2800" dirty="0" err="1" smtClean="0"/>
              <a:t>npr</a:t>
            </a:r>
            <a:r>
              <a:rPr lang="hr-HR" sz="2800" dirty="0" smtClean="0"/>
              <a:t>. Windows NT, 2000, XP, </a:t>
            </a:r>
            <a:r>
              <a:rPr lang="hr-HR" sz="2800" dirty="0" err="1" smtClean="0"/>
              <a:t>Linux</a:t>
            </a:r>
            <a:r>
              <a:rPr lang="hr-HR" sz="2800" dirty="0" smtClean="0"/>
              <a:t>, </a:t>
            </a:r>
            <a:r>
              <a:rPr lang="hr-HR" sz="2800" dirty="0" err="1" smtClean="0"/>
              <a:t>Unix</a:t>
            </a:r>
            <a:endParaRPr lang="hr-HR" sz="2800" dirty="0" smtClean="0"/>
          </a:p>
          <a:p>
            <a:pPr>
              <a:buClr>
                <a:schemeClr val="tx1"/>
              </a:buClr>
              <a:buFont typeface="Wingdings" pitchFamily="2" charset="2"/>
              <a:buNone/>
            </a:pPr>
            <a:endParaRPr lang="hr-HR" sz="1000" dirty="0" smtClean="0"/>
          </a:p>
          <a:p>
            <a:pPr>
              <a:buClr>
                <a:schemeClr val="tx1"/>
              </a:buClr>
            </a:pPr>
            <a:r>
              <a:rPr lang="hr-HR" sz="2800" b="1" u="sng" dirty="0" smtClean="0"/>
              <a:t>Mješoviti</a:t>
            </a:r>
            <a:r>
              <a:rPr lang="hr-HR" sz="2800" dirty="0" smtClean="0"/>
              <a:t> OS – može ga </a:t>
            </a:r>
            <a:r>
              <a:rPr lang="hr-HR" sz="2800" dirty="0" err="1" smtClean="0"/>
              <a:t>korisiti</a:t>
            </a:r>
            <a:r>
              <a:rPr lang="hr-HR" sz="2800" dirty="0" smtClean="0"/>
              <a:t> više korisnika, ali ne odjednom, </a:t>
            </a:r>
            <a:r>
              <a:rPr lang="hr-HR" sz="2800" dirty="0" err="1" smtClean="0"/>
              <a:t>npr</a:t>
            </a:r>
            <a:r>
              <a:rPr lang="hr-HR" sz="2800" dirty="0" smtClean="0"/>
              <a:t>. Windows 98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836613"/>
            <a:ext cx="80645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3600" smtClean="0"/>
              <a:t>Jednokorisnički OS</a:t>
            </a:r>
            <a:br>
              <a:rPr lang="hr-HR" sz="3600" smtClean="0"/>
            </a:br>
            <a:endParaRPr lang="hr-HR" sz="3600" smtClean="0"/>
          </a:p>
        </p:txBody>
      </p:sp>
      <p:sp>
        <p:nvSpPr>
          <p:cNvPr id="24579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285750" y="157162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hr-HR" sz="2800">
                <a:latin typeface="Century Schoolbook" pitchFamily="18" charset="0"/>
              </a:rPr>
              <a:t>OS-i građeni pod pretpostavkom da je računalo istodobno namijenjeno jednom korisniku i jednom programu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hr-HR" sz="2800">
                <a:latin typeface="Century Schoolbook" pitchFamily="18" charset="0"/>
              </a:rPr>
              <a:t>Pri pokretanju jednokorisničkoga operacijskog sustava moguće je odmah pokrenuti neki od korisničkih programa bez posebne prijave korisnika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hr-HR" sz="2800">
                <a:latin typeface="Century Schoolbook" pitchFamily="18" charset="0"/>
              </a:rPr>
              <a:t>Tipični primjer jednokorisničkoga operacijskoga sustava jest MS DOS</a:t>
            </a:r>
          </a:p>
        </p:txBody>
      </p:sp>
      <p:pic>
        <p:nvPicPr>
          <p:cNvPr id="2458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25" y="260350"/>
            <a:ext cx="1360488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7" descr="unix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142875"/>
            <a:ext cx="2173288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285750" y="17145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800" kern="0" dirty="0">
                <a:latin typeface="+mn-lt"/>
              </a:rPr>
              <a:t>OS koji omogućuje istodoban rad više korisnika i više programa na istom računalu</a:t>
            </a:r>
          </a:p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800" kern="0" dirty="0">
                <a:latin typeface="+mn-lt"/>
              </a:rPr>
              <a:t>Pri pokretanju višekorisničkoga operacijskog sustava (engl. </a:t>
            </a:r>
            <a:r>
              <a:rPr lang="hr-HR" sz="2800" i="1" kern="0" dirty="0">
                <a:latin typeface="+mn-lt"/>
              </a:rPr>
              <a:t>multiuser</a:t>
            </a:r>
            <a:r>
              <a:rPr lang="hr-HR" sz="2800" kern="0" dirty="0">
                <a:latin typeface="+mn-lt"/>
              </a:rPr>
              <a:t>) od korisnika se zahtijeva prijava (engl.</a:t>
            </a:r>
            <a:r>
              <a:rPr lang="hr-HR" sz="2800" i="1" kern="0" dirty="0">
                <a:latin typeface="+mn-lt"/>
              </a:rPr>
              <a:t> logon</a:t>
            </a:r>
            <a:r>
              <a:rPr lang="hr-HR" sz="2800" kern="0" dirty="0">
                <a:latin typeface="+mn-lt"/>
              </a:rPr>
              <a:t>)</a:t>
            </a:r>
          </a:p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Tx/>
              <a:buChar char="•"/>
              <a:defRPr/>
            </a:pPr>
            <a:r>
              <a:rPr lang="hr-HR" sz="2800" kern="0" dirty="0">
                <a:latin typeface="+mn-lt"/>
              </a:rPr>
              <a:t>To je postupak kojim se korisnik predstavlja računalu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836613"/>
            <a:ext cx="77724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3600" smtClean="0"/>
              <a:t>Višekorisnički OS</a:t>
            </a:r>
            <a:br>
              <a:rPr lang="hr-HR" sz="3600" smtClean="0"/>
            </a:br>
            <a:endParaRPr lang="hr-HR" sz="360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755650" y="198913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hr-HR" sz="2800">
                <a:latin typeface="Century Schoolbook" pitchFamily="18" charset="0"/>
              </a:rPr>
              <a:t>Predstavlja se tako da na početku upiše korisničko ime (engl.</a:t>
            </a:r>
            <a:r>
              <a:rPr lang="hr-HR" sz="2800" i="1">
                <a:latin typeface="Century Schoolbook" pitchFamily="18" charset="0"/>
              </a:rPr>
              <a:t> user name</a:t>
            </a:r>
            <a:r>
              <a:rPr lang="hr-HR" sz="2800">
                <a:latin typeface="Century Schoolbook" pitchFamily="18" charset="0"/>
              </a:rPr>
              <a:t>) i lozinku (engl.</a:t>
            </a:r>
            <a:r>
              <a:rPr lang="hr-HR" sz="2800" i="1">
                <a:latin typeface="Century Schoolbook" pitchFamily="18" charset="0"/>
              </a:rPr>
              <a:t> password</a:t>
            </a:r>
            <a:r>
              <a:rPr lang="hr-HR" sz="2800">
                <a:latin typeface="Century Schoolbook" pitchFamily="18" charset="0"/>
              </a:rPr>
              <a:t>)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hr-HR" sz="2800">
                <a:latin typeface="Century Schoolbook" pitchFamily="18" charset="0"/>
              </a:rPr>
              <a:t>Operacijski sustav mu na temelju unaprijed pridijeljenog dopuštenja dopušta (ili ne dopušta) rad na računalu (odnosno pristup samo određenim programima ili podacima)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hr-HR" sz="2800">
                <a:latin typeface="Century Schoolbook" pitchFamily="18" charset="0"/>
              </a:rPr>
              <a:t>Tipični primjer višekorisničkoga OS-a je Unix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836613"/>
            <a:ext cx="77724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3600" smtClean="0"/>
              <a:t>Višekorisnički OS </a:t>
            </a:r>
            <a:br>
              <a:rPr lang="hr-HR" sz="3600" smtClean="0"/>
            </a:br>
            <a:endParaRPr lang="hr-HR" sz="3600" smtClean="0"/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260350"/>
            <a:ext cx="22987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4000" smtClean="0"/>
              <a:t>Višekorisnički OS </a:t>
            </a:r>
            <a:br>
              <a:rPr lang="hr-HR" sz="4000" smtClean="0"/>
            </a:br>
            <a:endParaRPr lang="en-US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hr-HR" sz="2800" dirty="0" smtClean="0"/>
              <a:t>Korisničko ime i lozinku korisniku </a:t>
            </a:r>
            <a:r>
              <a:rPr lang="hr-HR" sz="2800" dirty="0" err="1" smtClean="0"/>
              <a:t>dodijeljuje</a:t>
            </a:r>
            <a:r>
              <a:rPr lang="hr-HR" sz="2800" dirty="0" smtClean="0"/>
              <a:t> osoba koja upravlja radom višekorisničkog računala a zove se </a:t>
            </a:r>
            <a:r>
              <a:rPr lang="hr-HR" sz="2800" i="1" u="sng" dirty="0" smtClean="0"/>
              <a:t>sistemski operater </a:t>
            </a:r>
            <a:r>
              <a:rPr lang="hr-HR" sz="2800" dirty="0" smtClean="0"/>
              <a:t>ili </a:t>
            </a:r>
            <a:r>
              <a:rPr lang="hr-HR" sz="2800" i="1" u="sng" dirty="0" smtClean="0"/>
              <a:t>sistem-operater</a:t>
            </a:r>
          </a:p>
          <a:p>
            <a:pPr eaLnBrk="1" hangingPunct="1"/>
            <a:r>
              <a:rPr lang="hr-HR" sz="2800" dirty="0" smtClean="0"/>
              <a:t>Korisničko ime je javno i duljine je 8 - 16 znakova</a:t>
            </a:r>
          </a:p>
          <a:p>
            <a:pPr eaLnBrk="1" hangingPunct="1"/>
            <a:r>
              <a:rPr lang="hr-HR" sz="2800" dirty="0" smtClean="0"/>
              <a:t>Lozinka je tajan i povjerljiv podatak (također duljine  8 -16  znakova)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z="2800" b="1" smtClean="0"/>
              <a:t>PODJELA </a:t>
            </a:r>
            <a:r>
              <a:rPr lang="hr-HR" sz="2800" b="1" smtClean="0">
                <a:solidFill>
                  <a:srgbClr val="FF3300"/>
                </a:solidFill>
              </a:rPr>
              <a:t>OS </a:t>
            </a:r>
            <a:r>
              <a:rPr lang="hr-HR" sz="2800" b="1" smtClean="0"/>
              <a:t>S OBZIROM NA BROJ ISTODOBNO IZVRŠIVIH ZADATAKA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r-HR" b="1" u="sng" smtClean="0"/>
              <a:t>Jednozadaćni</a:t>
            </a:r>
            <a:r>
              <a:rPr lang="hr-HR" smtClean="0"/>
              <a:t> OS (</a:t>
            </a:r>
            <a:r>
              <a:rPr lang="hr-HR" smtClean="0">
                <a:solidFill>
                  <a:srgbClr val="0000FF"/>
                </a:solidFill>
              </a:rPr>
              <a:t>Singletasking</a:t>
            </a:r>
            <a:r>
              <a:rPr lang="hr-HR" smtClean="0"/>
              <a:t>)</a:t>
            </a:r>
          </a:p>
          <a:p>
            <a:pPr lvl="1">
              <a:buFontTx/>
              <a:buChar char="-"/>
            </a:pPr>
            <a:r>
              <a:rPr lang="hr-HR" smtClean="0"/>
              <a:t>istovremeno se može izvršavati samo </a:t>
            </a:r>
            <a:r>
              <a:rPr lang="hr-HR" smtClean="0">
                <a:solidFill>
                  <a:srgbClr val="FF3300"/>
                </a:solidFill>
              </a:rPr>
              <a:t>jedan</a:t>
            </a:r>
            <a:r>
              <a:rPr lang="hr-HR" smtClean="0"/>
              <a:t> zadatak, npr. MS DOS</a:t>
            </a:r>
          </a:p>
          <a:p>
            <a:pPr lvl="1">
              <a:buFontTx/>
              <a:buNone/>
            </a:pPr>
            <a:endParaRPr lang="hr-HR" sz="1400" smtClean="0"/>
          </a:p>
          <a:p>
            <a:r>
              <a:rPr lang="hr-HR" b="1" u="sng" smtClean="0"/>
              <a:t>Višezadaćni</a:t>
            </a:r>
            <a:r>
              <a:rPr lang="hr-HR" smtClean="0"/>
              <a:t> OS (</a:t>
            </a:r>
            <a:r>
              <a:rPr lang="hr-HR" smtClean="0">
                <a:solidFill>
                  <a:srgbClr val="0000FF"/>
                </a:solidFill>
              </a:rPr>
              <a:t>Multitasking</a:t>
            </a:r>
            <a:r>
              <a:rPr lang="hr-HR" smtClean="0"/>
              <a:t>)</a:t>
            </a:r>
          </a:p>
          <a:p>
            <a:pPr lvl="1">
              <a:buFontTx/>
              <a:buNone/>
            </a:pPr>
            <a:r>
              <a:rPr lang="hr-HR" smtClean="0"/>
              <a:t>- omogućuju istovremeno izvođenje </a:t>
            </a:r>
            <a:r>
              <a:rPr lang="hr-HR" smtClean="0">
                <a:solidFill>
                  <a:srgbClr val="FF3300"/>
                </a:solidFill>
              </a:rPr>
              <a:t>više</a:t>
            </a:r>
            <a:r>
              <a:rPr lang="hr-HR" smtClean="0"/>
              <a:t> </a:t>
            </a:r>
            <a:r>
              <a:rPr lang="hr-HR" smtClean="0">
                <a:solidFill>
                  <a:srgbClr val="FF3300"/>
                </a:solidFill>
              </a:rPr>
              <a:t>programa/zadataka</a:t>
            </a:r>
            <a:r>
              <a:rPr lang="hr-HR" smtClean="0"/>
              <a:t>, npr. Windows, Linux, Unix</a:t>
            </a:r>
          </a:p>
          <a:p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66750"/>
          </a:xfrm>
        </p:spPr>
        <p:txBody>
          <a:bodyPr/>
          <a:lstStyle/>
          <a:p>
            <a:r>
              <a:rPr lang="hr-HR" sz="2800" b="1" i="1" smtClean="0"/>
              <a:t>OSNOVNI POJMOVI OS</a:t>
            </a:r>
            <a:r>
              <a:rPr lang="hr-HR" sz="2800" i="1" smtClean="0"/>
              <a:t>-a</a:t>
            </a:r>
            <a:endParaRPr lang="hr-HR" sz="2800" b="1" i="1" smtClean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052513"/>
            <a:ext cx="8497887" cy="4460875"/>
          </a:xfrm>
        </p:spPr>
        <p:txBody>
          <a:bodyPr/>
          <a:lstStyle/>
          <a:p>
            <a:r>
              <a:rPr lang="hr-HR" sz="2800" b="1" dirty="0" smtClean="0">
                <a:solidFill>
                  <a:srgbClr val="FF3300"/>
                </a:solidFill>
              </a:rPr>
              <a:t>DATOTEKA</a:t>
            </a:r>
            <a:r>
              <a:rPr lang="hr-HR" sz="2800" dirty="0" smtClean="0"/>
              <a:t> </a:t>
            </a:r>
            <a:r>
              <a:rPr lang="hr-HR" dirty="0" smtClean="0"/>
              <a:t>(</a:t>
            </a:r>
            <a:r>
              <a:rPr lang="hr-HR" dirty="0" smtClean="0">
                <a:solidFill>
                  <a:srgbClr val="0000FF"/>
                </a:solidFill>
              </a:rPr>
              <a:t>File</a:t>
            </a:r>
            <a:r>
              <a:rPr lang="hr-HR" dirty="0" smtClean="0"/>
              <a:t>) – logička cjelina koja sadrži podatke i spremljena je pod zajedničkim nazivom na vanjsku memoriju.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hr-HR" dirty="0" smtClean="0"/>
              <a:t>     </a:t>
            </a:r>
            <a:endParaRPr lang="hr-HR" sz="2000" dirty="0" smtClean="0"/>
          </a:p>
          <a:p>
            <a:pPr>
              <a:buFont typeface="Wingdings" pitchFamily="2" charset="2"/>
              <a:buNone/>
            </a:pPr>
            <a:r>
              <a:rPr lang="hr-HR" sz="2000" dirty="0" smtClean="0"/>
              <a:t>                  </a:t>
            </a:r>
            <a:r>
              <a:rPr lang="hr-HR" sz="2400" dirty="0" smtClean="0"/>
              <a:t>________________.____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1116013" y="3797300"/>
            <a:ext cx="2374900" cy="434975"/>
          </a:xfrm>
          <a:prstGeom prst="rect">
            <a:avLst/>
          </a:prstGeom>
          <a:solidFill>
            <a:srgbClr val="FFFF99"/>
          </a:solidFill>
          <a:ln w="38100" cmpd="dbl">
            <a:solidFill>
              <a:srgbClr val="0033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r-HR" sz="2000"/>
              <a:t>Određuje korisnik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580063" y="3141663"/>
            <a:ext cx="3384550" cy="1044575"/>
          </a:xfrm>
          <a:prstGeom prst="rect">
            <a:avLst/>
          </a:prstGeom>
          <a:solidFill>
            <a:srgbClr val="FFFF99"/>
          </a:solidFill>
          <a:ln w="38100" cmpd="dbl">
            <a:solidFill>
              <a:srgbClr val="0033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r-HR" sz="2000"/>
              <a:t>Automatski se dodjeljuje od strane programa u kojem je datoteka napravljena</a:t>
            </a:r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468313" y="4897438"/>
            <a:ext cx="64801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</a:pPr>
            <a:r>
              <a:rPr lang="hr-HR" sz="2400" b="1" i="1"/>
              <a:t>Sadržaj datoteke</a:t>
            </a:r>
            <a:r>
              <a:rPr lang="hr-HR" sz="2400" i="1"/>
              <a:t> može biti bilo što, kao npr.: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hr-HR" sz="2400" i="1"/>
              <a:t>tekst, brojevi, tablica, baza podataka…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hr-HR" sz="2400" i="1"/>
              <a:t>slike, crteži, grafički prikazi…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hr-HR" sz="2400" i="1"/>
              <a:t>zvuk, video, animacija…</a:t>
            </a:r>
            <a:endParaRPr lang="hr-HR" sz="2400"/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827088" y="2708275"/>
            <a:ext cx="3690937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b="1" i="1">
                <a:solidFill>
                  <a:srgbClr val="FF3300"/>
                </a:solidFill>
              </a:rPr>
              <a:t>ime datoteke</a:t>
            </a:r>
            <a:r>
              <a:rPr lang="hr-HR">
                <a:solidFill>
                  <a:srgbClr val="FF3300"/>
                </a:solidFill>
              </a:rPr>
              <a:t> </a:t>
            </a:r>
            <a:r>
              <a:rPr lang="hr-HR" sz="1600">
                <a:solidFill>
                  <a:srgbClr val="FF3300"/>
                </a:solidFill>
              </a:rPr>
              <a:t>(128 znakova)</a:t>
            </a:r>
          </a:p>
          <a:p>
            <a:pPr>
              <a:spcBef>
                <a:spcPct val="25000"/>
              </a:spcBef>
            </a:pPr>
            <a:r>
              <a:rPr lang="hr-HR" sz="2400" b="1">
                <a:solidFill>
                  <a:srgbClr val="0033CC"/>
                </a:solidFill>
              </a:rPr>
              <a:t>Pozdravna poruka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4500563" y="2708275"/>
            <a:ext cx="207327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hr-HR" b="1" i="1">
                <a:solidFill>
                  <a:srgbClr val="FF3300"/>
                </a:solidFill>
              </a:rPr>
              <a:t>nastavak</a:t>
            </a:r>
            <a:r>
              <a:rPr lang="hr-HR">
                <a:solidFill>
                  <a:srgbClr val="FF3300"/>
                </a:solidFill>
              </a:rPr>
              <a:t> </a:t>
            </a:r>
            <a:r>
              <a:rPr lang="hr-HR" sz="1600">
                <a:solidFill>
                  <a:srgbClr val="FF3300"/>
                </a:solidFill>
              </a:rPr>
              <a:t>(3 znaka)</a:t>
            </a:r>
          </a:p>
          <a:p>
            <a:pPr algn="l">
              <a:spcBef>
                <a:spcPct val="25000"/>
              </a:spcBef>
            </a:pPr>
            <a:r>
              <a:rPr lang="hr-HR" sz="2400" b="1">
                <a:solidFill>
                  <a:srgbClr val="0033CC"/>
                </a:solidFill>
              </a:rPr>
              <a:t>doc</a:t>
            </a:r>
          </a:p>
        </p:txBody>
      </p:sp>
      <p:pic>
        <p:nvPicPr>
          <p:cNvPr id="2560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5300663"/>
            <a:ext cx="1300162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7" name="Line 5"/>
          <p:cNvSpPr>
            <a:spLocks noChangeShapeType="1"/>
          </p:cNvSpPr>
          <p:nvPr/>
        </p:nvSpPr>
        <p:spPr bwMode="auto">
          <a:xfrm flipV="1">
            <a:off x="5076825" y="3357563"/>
            <a:ext cx="6111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r-HR"/>
          </a:p>
        </p:txBody>
      </p:sp>
      <p:sp>
        <p:nvSpPr>
          <p:cNvPr id="25611" name="Text Box 12"/>
          <p:cNvSpPr txBox="1">
            <a:spLocks noChangeArrowheads="1"/>
          </p:cNvSpPr>
          <p:nvPr/>
        </p:nvSpPr>
        <p:spPr bwMode="auto">
          <a:xfrm>
            <a:off x="7092950" y="4437063"/>
            <a:ext cx="1873250" cy="663575"/>
          </a:xfrm>
          <a:prstGeom prst="rect">
            <a:avLst/>
          </a:prstGeom>
          <a:solidFill>
            <a:srgbClr val="FFFF99"/>
          </a:solidFill>
          <a:ln w="22225">
            <a:solidFill>
              <a:schemeClr val="bg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r-HR" b="1" i="1"/>
              <a:t>ikona datoteke</a:t>
            </a:r>
            <a:r>
              <a:rPr lang="hr-HR"/>
              <a:t> iz Worda</a:t>
            </a:r>
          </a:p>
        </p:txBody>
      </p:sp>
      <p:sp>
        <p:nvSpPr>
          <p:cNvPr id="25612" name="Line 13"/>
          <p:cNvSpPr>
            <a:spLocks noChangeShapeType="1"/>
          </p:cNvSpPr>
          <p:nvPr/>
        </p:nvSpPr>
        <p:spPr bwMode="auto">
          <a:xfrm>
            <a:off x="8027988" y="5084763"/>
            <a:ext cx="0" cy="360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r-HR"/>
          </a:p>
        </p:txBody>
      </p:sp>
      <p:sp>
        <p:nvSpPr>
          <p:cNvPr id="69636" name="Line 4"/>
          <p:cNvSpPr>
            <a:spLocks noChangeShapeType="1"/>
          </p:cNvSpPr>
          <p:nvPr/>
        </p:nvSpPr>
        <p:spPr bwMode="auto">
          <a:xfrm flipH="1">
            <a:off x="2339975" y="3500438"/>
            <a:ext cx="358775" cy="360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9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6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6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96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96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96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96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8" grpId="0" animBg="1"/>
      <p:bldP spid="69639" grpId="0" animBg="1"/>
      <p:bldP spid="69641" grpId="0"/>
      <p:bldP spid="69642" grpId="0"/>
      <p:bldP spid="69637" grpId="0" animBg="1"/>
      <p:bldP spid="696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9"/>
          <p:cNvSpPr txBox="1">
            <a:spLocks noChangeArrowheads="1"/>
          </p:cNvSpPr>
          <p:nvPr/>
        </p:nvSpPr>
        <p:spPr bwMode="auto">
          <a:xfrm>
            <a:off x="395288" y="476250"/>
            <a:ext cx="7993062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r-HR" sz="2800" b="1"/>
              <a:t>POMOĆNI PROGRAMI I ALATI</a:t>
            </a:r>
          </a:p>
          <a:p>
            <a:pPr algn="ctr">
              <a:spcBef>
                <a:spcPct val="10000"/>
              </a:spcBef>
            </a:pPr>
            <a:r>
              <a:rPr lang="hr-HR" sz="2800" b="1"/>
              <a:t>Start – Programs- Accessories</a:t>
            </a:r>
          </a:p>
        </p:txBody>
      </p:sp>
      <p:sp>
        <p:nvSpPr>
          <p:cNvPr id="117771" name="Text Box 11"/>
          <p:cNvSpPr txBox="1">
            <a:spLocks noChangeArrowheads="1"/>
          </p:cNvSpPr>
          <p:nvPr/>
        </p:nvSpPr>
        <p:spPr bwMode="auto">
          <a:xfrm>
            <a:off x="395288" y="1628775"/>
            <a:ext cx="838835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hr-HR" sz="2200"/>
              <a:t> </a:t>
            </a:r>
            <a:r>
              <a:rPr lang="hr-HR" sz="2600"/>
              <a:t>Paint, Calculator, 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hr-HR" sz="2600"/>
              <a:t>WordPad, NotePad – uređivači teksta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hr-HR" sz="2600"/>
              <a:t> Entertainment (Zabava) - alati za rad s multimedijom kao npr. kontrola glasnoće, snimač zvuka, reprodukcija glazbenih i video CD-a (Windows Media Player)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hr-HR" sz="2600" b="1"/>
              <a:t> System Tools</a:t>
            </a:r>
            <a:r>
              <a:rPr lang="hr-HR" sz="2600"/>
              <a:t> (Alati sustava) – čarobnjak za prijenos datoteka i postavki, čišćenje diska,</a:t>
            </a:r>
            <a:r>
              <a:rPr lang="hr-HR" sz="2600" b="1"/>
              <a:t> </a:t>
            </a:r>
            <a:r>
              <a:rPr lang="hr-HR" sz="2600"/>
              <a:t>defragmentacija diska, informacije o sustavu, sigurnosna kopija i vraćanje sustava (Backup &amp; Restore)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hr-HR" sz="2600"/>
              <a:t> Address Book tj. adresar itd.</a:t>
            </a:r>
          </a:p>
        </p:txBody>
      </p:sp>
      <p:sp>
        <p:nvSpPr>
          <p:cNvPr id="13316" name="Text Box 13"/>
          <p:cNvSpPr txBox="1">
            <a:spLocks noChangeArrowheads="1"/>
          </p:cNvSpPr>
          <p:nvPr/>
        </p:nvSpPr>
        <p:spPr bwMode="auto">
          <a:xfrm flipV="1">
            <a:off x="468313" y="27162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sr-Latn-CS"/>
          </a:p>
        </p:txBody>
      </p:sp>
      <p:sp>
        <p:nvSpPr>
          <p:cNvPr id="6" name="Content Placeholder 5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6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6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9632" y="1340768"/>
            <a:ext cx="6724160" cy="4889464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z="2800" smtClean="0"/>
              <a:t>USLUŽNI PROGRAMI - </a:t>
            </a:r>
            <a:r>
              <a:rPr lang="hr-HR" sz="2800" b="1" smtClean="0">
                <a:solidFill>
                  <a:srgbClr val="FF3300"/>
                </a:solidFill>
              </a:rPr>
              <a:t>Utility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700213"/>
            <a:ext cx="8291513" cy="3886200"/>
          </a:xfrm>
        </p:spPr>
        <p:txBody>
          <a:bodyPr/>
          <a:lstStyle/>
          <a:p>
            <a:r>
              <a:rPr lang="hr-HR" sz="2400" dirty="0" smtClean="0"/>
              <a:t>ANTIVIRUSNI PROGRAMI (</a:t>
            </a:r>
            <a:r>
              <a:rPr lang="hr-HR" sz="2400" dirty="0" err="1" smtClean="0"/>
              <a:t>Nod</a:t>
            </a:r>
            <a:r>
              <a:rPr lang="hr-HR" sz="2400" dirty="0" smtClean="0"/>
              <a:t> 32, </a:t>
            </a:r>
            <a:r>
              <a:rPr lang="hr-HR" sz="2400" dirty="0" err="1" smtClean="0"/>
              <a:t>Sophos</a:t>
            </a:r>
            <a:r>
              <a:rPr lang="hr-HR" sz="2400" dirty="0" smtClean="0"/>
              <a:t>,..)</a:t>
            </a:r>
          </a:p>
          <a:p>
            <a:r>
              <a:rPr lang="hr-HR" sz="2400" dirty="0" smtClean="0"/>
              <a:t>PROGRAMI ZA KOMPRIMIRANJE (</a:t>
            </a:r>
            <a:r>
              <a:rPr lang="hr-HR" sz="2400" dirty="0" err="1" smtClean="0"/>
              <a:t>WinZip</a:t>
            </a:r>
            <a:r>
              <a:rPr lang="hr-HR" sz="2400" dirty="0" smtClean="0"/>
              <a:t>, </a:t>
            </a:r>
            <a:r>
              <a:rPr lang="hr-HR" sz="2400" dirty="0" err="1" smtClean="0"/>
              <a:t>WinRar..</a:t>
            </a:r>
            <a:r>
              <a:rPr lang="hr-HR" sz="2400" dirty="0" smtClean="0"/>
              <a:t>.)</a:t>
            </a:r>
          </a:p>
          <a:p>
            <a:r>
              <a:rPr lang="hr-HR" sz="2400" dirty="0" smtClean="0"/>
              <a:t>ANTI-SPYWARE i ANTI-ADWARE (</a:t>
            </a:r>
            <a:r>
              <a:rPr lang="hr-HR" sz="2400" dirty="0" err="1" smtClean="0"/>
              <a:t>Lavasoft</a:t>
            </a:r>
            <a:r>
              <a:rPr lang="hr-HR" sz="2400" dirty="0" smtClean="0"/>
              <a:t> Ad-</a:t>
            </a:r>
            <a:r>
              <a:rPr lang="hr-HR" sz="2400" dirty="0" err="1" smtClean="0"/>
              <a:t>aware</a:t>
            </a:r>
            <a:r>
              <a:rPr lang="hr-HR" sz="2400" dirty="0" smtClean="0"/>
              <a:t>, </a:t>
            </a:r>
            <a:r>
              <a:rPr lang="hr-HR" sz="2400" dirty="0" err="1" smtClean="0"/>
              <a:t>Spybot</a:t>
            </a:r>
            <a:r>
              <a:rPr lang="hr-HR" sz="2400" dirty="0" smtClean="0"/>
              <a:t> </a:t>
            </a:r>
            <a:r>
              <a:rPr lang="hr-HR" sz="2400" dirty="0" err="1" smtClean="0"/>
              <a:t>Search</a:t>
            </a:r>
            <a:r>
              <a:rPr lang="hr-HR" sz="2400" dirty="0" smtClean="0"/>
              <a:t> &amp; </a:t>
            </a:r>
            <a:r>
              <a:rPr lang="hr-HR" sz="2400" dirty="0" err="1" smtClean="0"/>
              <a:t>Destroy</a:t>
            </a:r>
            <a:r>
              <a:rPr lang="hr-HR" sz="2400" dirty="0" smtClean="0"/>
              <a:t>…)</a:t>
            </a:r>
          </a:p>
          <a:p>
            <a:r>
              <a:rPr lang="hr-HR" sz="2400" dirty="0" smtClean="0"/>
              <a:t>PROGRAMI ZA KODIRANJE (“</a:t>
            </a:r>
            <a:r>
              <a:rPr lang="hr-HR" sz="2400" dirty="0" err="1" smtClean="0"/>
              <a:t>Rippanje</a:t>
            </a:r>
            <a:r>
              <a:rPr lang="hr-HR" sz="2400" dirty="0" smtClean="0"/>
              <a:t>”) IZ FORMATA U FORMAT (</a:t>
            </a:r>
            <a:r>
              <a:rPr lang="hr-HR" sz="2400" dirty="0" err="1" smtClean="0"/>
              <a:t>DivX</a:t>
            </a:r>
            <a:r>
              <a:rPr lang="hr-HR" sz="2400" dirty="0" smtClean="0"/>
              <a:t>, </a:t>
            </a:r>
            <a:r>
              <a:rPr lang="hr-HR" sz="2400" dirty="0" err="1" smtClean="0"/>
              <a:t>Exact</a:t>
            </a:r>
            <a:r>
              <a:rPr lang="hr-HR" sz="2400" dirty="0" smtClean="0"/>
              <a:t> Audio </a:t>
            </a:r>
            <a:r>
              <a:rPr lang="hr-HR" sz="2400" dirty="0" err="1" smtClean="0"/>
              <a:t>Copy</a:t>
            </a:r>
            <a:r>
              <a:rPr lang="hr-HR" sz="2400" dirty="0" smtClean="0"/>
              <a:t> i </a:t>
            </a:r>
            <a:r>
              <a:rPr lang="hr-HR" sz="2400" dirty="0" err="1" smtClean="0"/>
              <a:t>dr</a:t>
            </a:r>
            <a:r>
              <a:rPr lang="hr-HR" sz="2400" dirty="0" smtClean="0"/>
              <a:t>.)</a:t>
            </a:r>
          </a:p>
          <a:p>
            <a:r>
              <a:rPr lang="hr-HR" sz="2400" dirty="0" smtClean="0"/>
              <a:t>PROGRAMI ZA REPRODUCIRINJE MULTIMEDIJSKIH SADRŽAJA ili </a:t>
            </a:r>
            <a:r>
              <a:rPr lang="hr-HR" sz="2400" dirty="0" err="1" smtClean="0"/>
              <a:t>tzv</a:t>
            </a:r>
            <a:r>
              <a:rPr lang="hr-HR" sz="2400" dirty="0" smtClean="0"/>
              <a:t>. PLAYER-i (Windows </a:t>
            </a:r>
            <a:r>
              <a:rPr lang="hr-HR" sz="2400" dirty="0" err="1" smtClean="0"/>
              <a:t>Media</a:t>
            </a:r>
            <a:r>
              <a:rPr lang="hr-HR" sz="2400" dirty="0" smtClean="0"/>
              <a:t> </a:t>
            </a:r>
            <a:r>
              <a:rPr lang="hr-HR" sz="2400" dirty="0" err="1" smtClean="0"/>
              <a:t>Player</a:t>
            </a:r>
            <a:r>
              <a:rPr lang="hr-HR" sz="2400" dirty="0" smtClean="0"/>
              <a:t>, </a:t>
            </a:r>
            <a:r>
              <a:rPr lang="hr-HR" sz="2400" dirty="0" err="1" smtClean="0"/>
              <a:t>Quick</a:t>
            </a:r>
            <a:r>
              <a:rPr lang="hr-HR" sz="2400" dirty="0" smtClean="0"/>
              <a:t> Time </a:t>
            </a:r>
            <a:r>
              <a:rPr lang="hr-HR" sz="2400" dirty="0" err="1" smtClean="0"/>
              <a:t>Player</a:t>
            </a:r>
            <a:r>
              <a:rPr lang="hr-HR" sz="2400" dirty="0" smtClean="0"/>
              <a:t>, </a:t>
            </a:r>
            <a:r>
              <a:rPr lang="hr-HR" sz="2400" dirty="0" err="1" smtClean="0"/>
              <a:t>PowerDVD</a:t>
            </a:r>
            <a:r>
              <a:rPr lang="hr-HR" sz="2400" dirty="0" smtClean="0"/>
              <a:t> </a:t>
            </a:r>
            <a:r>
              <a:rPr lang="hr-HR" sz="2400" dirty="0" err="1" smtClean="0"/>
              <a:t>player</a:t>
            </a:r>
            <a:r>
              <a:rPr lang="hr-HR" sz="2400" dirty="0" smtClean="0"/>
              <a:t> i </a:t>
            </a:r>
            <a:r>
              <a:rPr lang="hr-HR" sz="2400" dirty="0" err="1" smtClean="0"/>
              <a:t>sl</a:t>
            </a:r>
            <a:r>
              <a:rPr lang="hr-HR" sz="2400" dirty="0" smtClean="0"/>
              <a:t>.)</a:t>
            </a:r>
          </a:p>
        </p:txBody>
      </p:sp>
      <p:pic>
        <p:nvPicPr>
          <p:cNvPr id="126982" name="Picture 6" descr="computer-crash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516216" y="5229200"/>
            <a:ext cx="876300" cy="6921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79754E-6 L 0.02674 -0.435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-2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408738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3165475"/>
            <a:ext cx="6011862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23528" y="304800"/>
            <a:ext cx="6336704" cy="1143000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defRPr/>
            </a:pPr>
            <a:r>
              <a:rPr lang="hr-HR" sz="4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Korisnički </a:t>
            </a:r>
            <a:r>
              <a:rPr lang="hr-HR" sz="32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(aplikativni, aplikacijski, namjenski) </a:t>
            </a:r>
            <a:r>
              <a:rPr lang="hr-HR" sz="40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programi</a:t>
            </a:r>
            <a:endParaRPr lang="en-US" sz="40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838200" y="1905000"/>
            <a:ext cx="77660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Korisnički programi, aplikacije,</a:t>
            </a:r>
            <a:br>
              <a:rPr lang="hr-HR" sz="2600">
                <a:latin typeface="Century Schoolbook" pitchFamily="18" charset="0"/>
              </a:rPr>
            </a:br>
            <a:r>
              <a:rPr lang="hr-HR" sz="2600">
                <a:latin typeface="Century Schoolbook" pitchFamily="18" charset="0"/>
              </a:rPr>
              <a:t>(</a:t>
            </a:r>
            <a:r>
              <a:rPr lang="hr-HR" sz="2600" i="1">
                <a:latin typeface="Century Schoolbook" pitchFamily="18" charset="0"/>
              </a:rPr>
              <a:t>engl. application program, applications</a:t>
            </a:r>
            <a:r>
              <a:rPr lang="hr-HR" sz="2600">
                <a:latin typeface="Century Schoolbook" pitchFamily="18" charset="0"/>
              </a:rPr>
              <a:t>)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Program namijenjen rješavanju određenog, korisniku zanimljivog zadatka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Pokrivaju relativno usko područje primjene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Jednostavni su za uporabu i korisnik takvih programa ne treba znati ništa o djelovanju i građi računala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Postoji MNOGO namjenskih programa za različite zadatke: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</a:pPr>
            <a:r>
              <a:rPr lang="hr-HR" sz="2600">
                <a:latin typeface="Century Schoolbook" pitchFamily="18" charset="0"/>
              </a:rPr>
              <a:t>	</a:t>
            </a:r>
            <a:endParaRPr lang="en-US" sz="2600">
              <a:latin typeface="Century Schoolbook" pitchFamily="18" charset="0"/>
            </a:endParaRPr>
          </a:p>
        </p:txBody>
      </p:sp>
      <p:pic>
        <p:nvPicPr>
          <p:cNvPr id="28676" name="Picture 4" descr="BS00168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188" y="260350"/>
            <a:ext cx="209550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863377"/>
          </a:xfrm>
        </p:spPr>
        <p:txBody>
          <a:bodyPr/>
          <a:lstStyle/>
          <a:p>
            <a:pPr algn="ctr"/>
            <a:r>
              <a:rPr lang="hr-HR" sz="3200" b="1" dirty="0" smtClean="0"/>
              <a:t>II.  KORISNIČKI ili APLIKATIVNI PROGRAMI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00808"/>
            <a:ext cx="8507413" cy="4896842"/>
          </a:xfrm>
        </p:spPr>
        <p:txBody>
          <a:bodyPr/>
          <a:lstStyle/>
          <a:p>
            <a:r>
              <a:rPr lang="hr-HR" sz="2400" dirty="0" smtClean="0"/>
              <a:t>Obradu teksta - </a:t>
            </a:r>
            <a:r>
              <a:rPr lang="hr-HR" sz="2400" b="1" dirty="0" smtClean="0">
                <a:solidFill>
                  <a:srgbClr val="0000FF"/>
                </a:solidFill>
              </a:rPr>
              <a:t>MS Word, </a:t>
            </a:r>
            <a:r>
              <a:rPr lang="hr-HR" sz="2400" b="1" dirty="0" err="1" smtClean="0">
                <a:solidFill>
                  <a:srgbClr val="0000FF"/>
                </a:solidFill>
              </a:rPr>
              <a:t>WordPad</a:t>
            </a:r>
            <a:r>
              <a:rPr lang="hr-HR" sz="2400" b="1" dirty="0" smtClean="0">
                <a:solidFill>
                  <a:srgbClr val="0000FF"/>
                </a:solidFill>
              </a:rPr>
              <a:t> …</a:t>
            </a:r>
          </a:p>
          <a:p>
            <a:r>
              <a:rPr lang="hr-HR" sz="2400" dirty="0" smtClean="0"/>
              <a:t>Prepoznavanje teksta – </a:t>
            </a:r>
            <a:r>
              <a:rPr lang="hr-HR" sz="2400" b="1" dirty="0" smtClean="0">
                <a:solidFill>
                  <a:srgbClr val="0000FF"/>
                </a:solidFill>
              </a:rPr>
              <a:t>OCR …</a:t>
            </a:r>
          </a:p>
          <a:p>
            <a:r>
              <a:rPr lang="hr-HR" sz="2400" dirty="0" smtClean="0"/>
              <a:t>Izradu proračunskih tablica – </a:t>
            </a:r>
            <a:r>
              <a:rPr lang="hr-HR" sz="2400" b="1" dirty="0" smtClean="0">
                <a:solidFill>
                  <a:srgbClr val="0000FF"/>
                </a:solidFill>
              </a:rPr>
              <a:t>MS Excel</a:t>
            </a:r>
          </a:p>
          <a:p>
            <a:r>
              <a:rPr lang="hr-HR" sz="2400" dirty="0" smtClean="0"/>
              <a:t>Izradu prezentacija – </a:t>
            </a:r>
            <a:r>
              <a:rPr lang="hr-HR" sz="2400" b="1" dirty="0" smtClean="0">
                <a:solidFill>
                  <a:srgbClr val="0000FF"/>
                </a:solidFill>
              </a:rPr>
              <a:t>MS PowerPoint, </a:t>
            </a:r>
            <a:r>
              <a:rPr lang="hr-HR" sz="2400" b="1" dirty="0" err="1" smtClean="0">
                <a:solidFill>
                  <a:srgbClr val="0000FF"/>
                </a:solidFill>
              </a:rPr>
              <a:t>Flash</a:t>
            </a:r>
            <a:endParaRPr lang="hr-HR" sz="2400" b="1" dirty="0" smtClean="0">
              <a:solidFill>
                <a:srgbClr val="0000FF"/>
              </a:solidFill>
            </a:endParaRPr>
          </a:p>
          <a:p>
            <a:r>
              <a:rPr lang="hr-HR" sz="2400" dirty="0" smtClean="0"/>
              <a:t>Rad s bazama podataka – </a:t>
            </a:r>
            <a:r>
              <a:rPr lang="hr-HR" sz="2400" b="1" dirty="0" smtClean="0">
                <a:solidFill>
                  <a:srgbClr val="0000FF"/>
                </a:solidFill>
              </a:rPr>
              <a:t>MS Access, Oracle</a:t>
            </a:r>
          </a:p>
          <a:p>
            <a:r>
              <a:rPr lang="hr-HR" sz="2400" dirty="0" smtClean="0"/>
              <a:t>Izradu Web stranica – </a:t>
            </a:r>
            <a:r>
              <a:rPr lang="hr-HR" sz="2400" b="1" dirty="0" smtClean="0">
                <a:solidFill>
                  <a:srgbClr val="0000FF"/>
                </a:solidFill>
              </a:rPr>
              <a:t>MS </a:t>
            </a:r>
            <a:r>
              <a:rPr lang="hr-HR" sz="2400" b="1" dirty="0" err="1" smtClean="0">
                <a:solidFill>
                  <a:srgbClr val="0000FF"/>
                </a:solidFill>
              </a:rPr>
              <a:t>Front</a:t>
            </a:r>
            <a:r>
              <a:rPr lang="hr-HR" sz="2400" b="1" dirty="0" smtClean="0">
                <a:solidFill>
                  <a:srgbClr val="0000FF"/>
                </a:solidFill>
              </a:rPr>
              <a:t> Page, </a:t>
            </a:r>
            <a:r>
              <a:rPr lang="hr-HR" sz="2400" b="1" dirty="0" err="1" smtClean="0">
                <a:solidFill>
                  <a:srgbClr val="0000FF"/>
                </a:solidFill>
              </a:rPr>
              <a:t>Dreamweaver</a:t>
            </a:r>
            <a:endParaRPr lang="hr-HR" sz="2400" b="1" dirty="0" smtClean="0">
              <a:solidFill>
                <a:srgbClr val="0000FF"/>
              </a:solidFill>
            </a:endParaRPr>
          </a:p>
          <a:p>
            <a:r>
              <a:rPr lang="hr-HR" sz="2400" dirty="0" smtClean="0"/>
              <a:t>Crtanje i obradu slika –</a:t>
            </a:r>
            <a:r>
              <a:rPr lang="hr-HR" sz="2400" b="1" dirty="0" err="1" smtClean="0">
                <a:solidFill>
                  <a:srgbClr val="0000FF"/>
                </a:solidFill>
              </a:rPr>
              <a:t>Photoshop</a:t>
            </a:r>
            <a:r>
              <a:rPr lang="hr-HR" sz="2400" b="1" dirty="0" smtClean="0">
                <a:solidFill>
                  <a:srgbClr val="0000FF"/>
                </a:solidFill>
              </a:rPr>
              <a:t>, </a:t>
            </a:r>
            <a:r>
              <a:rPr lang="hr-HR" sz="2400" b="1" dirty="0" err="1" smtClean="0">
                <a:solidFill>
                  <a:srgbClr val="0000FF"/>
                </a:solidFill>
              </a:rPr>
              <a:t>CorelDraw</a:t>
            </a:r>
            <a:r>
              <a:rPr lang="hr-HR" sz="2400" b="1" dirty="0" smtClean="0">
                <a:solidFill>
                  <a:srgbClr val="0000FF"/>
                </a:solidFill>
              </a:rPr>
              <a:t>… </a:t>
            </a:r>
          </a:p>
          <a:p>
            <a:r>
              <a:rPr lang="hr-HR" sz="2400" dirty="0" smtClean="0"/>
              <a:t>Projektiranje i grafičko modeliranje – </a:t>
            </a:r>
            <a:r>
              <a:rPr lang="hr-HR" sz="2400" b="1" dirty="0" err="1" smtClean="0">
                <a:solidFill>
                  <a:srgbClr val="0000FF"/>
                </a:solidFill>
              </a:rPr>
              <a:t>AutoCAD</a:t>
            </a:r>
            <a:endParaRPr lang="hr-HR" sz="2400" b="1" dirty="0" smtClean="0">
              <a:solidFill>
                <a:srgbClr val="0000FF"/>
              </a:solidFill>
            </a:endParaRPr>
          </a:p>
          <a:p>
            <a:r>
              <a:rPr lang="hr-HR" sz="2400" dirty="0" smtClean="0"/>
              <a:t>Proizvodnju – </a:t>
            </a:r>
            <a:r>
              <a:rPr lang="hr-HR" sz="2400" b="1" dirty="0" smtClean="0">
                <a:solidFill>
                  <a:srgbClr val="0000FF"/>
                </a:solidFill>
              </a:rPr>
              <a:t>CAM ..</a:t>
            </a:r>
          </a:p>
          <a:p>
            <a:r>
              <a:rPr lang="hr-HR" sz="2400" dirty="0" smtClean="0"/>
              <a:t>Stolno izdavaštvo –</a:t>
            </a:r>
            <a:r>
              <a:rPr lang="hr-HR" sz="2400" b="1" dirty="0" smtClean="0">
                <a:solidFill>
                  <a:srgbClr val="0000FF"/>
                </a:solidFill>
              </a:rPr>
              <a:t> Page </a:t>
            </a:r>
            <a:r>
              <a:rPr lang="hr-HR" sz="2400" b="1" dirty="0" err="1" smtClean="0">
                <a:solidFill>
                  <a:srgbClr val="0000FF"/>
                </a:solidFill>
              </a:rPr>
              <a:t>Maker</a:t>
            </a:r>
            <a:endParaRPr lang="hr-HR" sz="2400" b="1" dirty="0" smtClean="0">
              <a:solidFill>
                <a:srgbClr val="0000FF"/>
              </a:solidFill>
            </a:endParaRPr>
          </a:p>
          <a:p>
            <a:r>
              <a:rPr lang="hr-HR" sz="2400" b="1" dirty="0" smtClean="0">
                <a:solidFill>
                  <a:srgbClr val="0000FF"/>
                </a:solidFill>
              </a:rPr>
              <a:t>…</a:t>
            </a:r>
            <a:endParaRPr lang="hr-HR" sz="2400" dirty="0" smtClean="0"/>
          </a:p>
        </p:txBody>
      </p:sp>
      <p:pic>
        <p:nvPicPr>
          <p:cNvPr id="15364" name="Picture 10" descr="mišić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215188" y="5929313"/>
            <a:ext cx="1152525" cy="742950"/>
          </a:xfrm>
          <a:noFill/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84213" y="1268761"/>
            <a:ext cx="28813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hr-HR" sz="2400" dirty="0">
                <a:solidFill>
                  <a:srgbClr val="FF3300"/>
                </a:solidFill>
              </a:rPr>
              <a:t>PROGRAMI ZA:</a:t>
            </a:r>
          </a:p>
        </p:txBody>
      </p:sp>
      <p:sp>
        <p:nvSpPr>
          <p:cNvPr id="25609" name="AutoShape 9"/>
          <p:cNvSpPr>
            <a:spLocks noChangeArrowheads="1"/>
          </p:cNvSpPr>
          <p:nvPr/>
        </p:nvSpPr>
        <p:spPr bwMode="auto">
          <a:xfrm>
            <a:off x="8101013" y="5229225"/>
            <a:ext cx="1008062" cy="792163"/>
          </a:xfrm>
          <a:prstGeom prst="wedgeEllipseCallout">
            <a:avLst>
              <a:gd name="adj1" fmla="val -31889"/>
              <a:gd name="adj2" fmla="val 6222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r-HR" sz="1600"/>
              <a:t>IMA JOŠ!!!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3" name="Rectangle 5"/>
          <p:cNvSpPr>
            <a:spLocks noGrp="1" noChangeArrowheads="1"/>
          </p:cNvSpPr>
          <p:nvPr>
            <p:ph type="title"/>
          </p:nvPr>
        </p:nvSpPr>
        <p:spPr>
          <a:xfrm>
            <a:off x="179388" y="185738"/>
            <a:ext cx="8785225" cy="1011014"/>
          </a:xfrm>
          <a:noFill/>
        </p:spPr>
        <p:txBody>
          <a:bodyPr/>
          <a:lstStyle/>
          <a:p>
            <a:pPr algn="ctr"/>
            <a:r>
              <a:rPr lang="hr-HR" sz="3200" b="1" dirty="0" smtClean="0"/>
              <a:t>KORISNIČKI ili APLIKATIVNI PROGRAMI (2)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8362950" cy="4876800"/>
          </a:xfrm>
        </p:spPr>
        <p:txBody>
          <a:bodyPr/>
          <a:lstStyle/>
          <a:p>
            <a:r>
              <a:rPr lang="hr-HR" sz="2400" dirty="0" smtClean="0"/>
              <a:t>Korištenje Interneta: </a:t>
            </a:r>
          </a:p>
          <a:p>
            <a:pPr lvl="1">
              <a:spcBef>
                <a:spcPct val="10000"/>
              </a:spcBef>
            </a:pPr>
            <a:r>
              <a:rPr lang="hr-HR" dirty="0" smtClean="0"/>
              <a:t>pregled sadržaja na web-u: </a:t>
            </a:r>
            <a:r>
              <a:rPr lang="hr-HR" b="1" dirty="0" smtClean="0">
                <a:solidFill>
                  <a:srgbClr val="0000FF"/>
                </a:solidFill>
              </a:rPr>
              <a:t>Internet</a:t>
            </a:r>
            <a:r>
              <a:rPr lang="hr-HR" dirty="0" smtClean="0"/>
              <a:t> </a:t>
            </a:r>
            <a:r>
              <a:rPr lang="hr-HR" b="1" dirty="0" smtClean="0">
                <a:solidFill>
                  <a:srgbClr val="0000FF"/>
                </a:solidFill>
              </a:rPr>
              <a:t>Explorer, Safari, Opera, </a:t>
            </a:r>
            <a:r>
              <a:rPr lang="hr-HR" b="1" dirty="0" err="1" smtClean="0">
                <a:solidFill>
                  <a:srgbClr val="0000FF"/>
                </a:solidFill>
              </a:rPr>
              <a:t>Mozila</a:t>
            </a:r>
            <a:r>
              <a:rPr lang="hr-HR" b="1" dirty="0" smtClean="0">
                <a:solidFill>
                  <a:srgbClr val="0000FF"/>
                </a:solidFill>
              </a:rPr>
              <a:t> </a:t>
            </a:r>
            <a:r>
              <a:rPr lang="hr-HR" b="1" dirty="0" err="1" smtClean="0">
                <a:solidFill>
                  <a:srgbClr val="0000FF"/>
                </a:solidFill>
              </a:rPr>
              <a:t>Firefox</a:t>
            </a:r>
            <a:endParaRPr lang="hr-HR" dirty="0" smtClean="0"/>
          </a:p>
          <a:p>
            <a:pPr lvl="1">
              <a:spcBef>
                <a:spcPct val="10000"/>
              </a:spcBef>
            </a:pPr>
            <a:r>
              <a:rPr lang="hr-HR" dirty="0" smtClean="0"/>
              <a:t>za e-mail: </a:t>
            </a:r>
            <a:r>
              <a:rPr lang="hr-HR" b="1" dirty="0" smtClean="0">
                <a:solidFill>
                  <a:srgbClr val="0000FF"/>
                </a:solidFill>
              </a:rPr>
              <a:t>Outlook Express</a:t>
            </a:r>
            <a:r>
              <a:rPr lang="hr-HR" dirty="0" smtClean="0"/>
              <a:t> </a:t>
            </a:r>
          </a:p>
          <a:p>
            <a:pPr lvl="1">
              <a:spcBef>
                <a:spcPct val="10000"/>
              </a:spcBef>
            </a:pPr>
            <a:r>
              <a:rPr lang="hr-HR" dirty="0" smtClean="0"/>
              <a:t>slanje i primanje podataka </a:t>
            </a:r>
            <a:r>
              <a:rPr lang="hr-HR" b="1" dirty="0" smtClean="0">
                <a:solidFill>
                  <a:srgbClr val="0000FF"/>
                </a:solidFill>
              </a:rPr>
              <a:t>FTP Explorer, FTP </a:t>
            </a:r>
            <a:r>
              <a:rPr lang="hr-HR" b="1" dirty="0" err="1" smtClean="0">
                <a:solidFill>
                  <a:srgbClr val="0000FF"/>
                </a:solidFill>
              </a:rPr>
              <a:t>Voyager</a:t>
            </a:r>
            <a:endParaRPr lang="hr-HR" dirty="0" smtClean="0"/>
          </a:p>
          <a:p>
            <a:pPr lvl="1">
              <a:spcBef>
                <a:spcPct val="10000"/>
              </a:spcBef>
            </a:pPr>
            <a:r>
              <a:rPr lang="hr-HR" dirty="0" smtClean="0"/>
              <a:t>komuniciranje u stvarnom vremenu (Chat): </a:t>
            </a:r>
            <a:r>
              <a:rPr lang="hr-HR" b="1" dirty="0" err="1" smtClean="0">
                <a:solidFill>
                  <a:srgbClr val="0000FF"/>
                </a:solidFill>
              </a:rPr>
              <a:t>Skype</a:t>
            </a:r>
            <a:r>
              <a:rPr lang="hr-HR" b="1" dirty="0" smtClean="0">
                <a:solidFill>
                  <a:srgbClr val="0000FF"/>
                </a:solidFill>
              </a:rPr>
              <a:t>, MSN Messenger</a:t>
            </a:r>
          </a:p>
          <a:p>
            <a:r>
              <a:rPr lang="hr-HR" sz="2400" dirty="0" smtClean="0"/>
              <a:t>Integrirani programski paketi</a:t>
            </a:r>
            <a:r>
              <a:rPr lang="hr-HR" sz="2400" b="1" dirty="0" smtClean="0">
                <a:solidFill>
                  <a:srgbClr val="0000FF"/>
                </a:solidFill>
              </a:rPr>
              <a:t> MS Office</a:t>
            </a:r>
          </a:p>
          <a:p>
            <a:r>
              <a:rPr lang="hr-HR" sz="2400" dirty="0" smtClean="0"/>
              <a:t>Edukativni programi – </a:t>
            </a:r>
            <a:r>
              <a:rPr lang="hr-HR" sz="2400" b="1" dirty="0" smtClean="0">
                <a:solidFill>
                  <a:srgbClr val="0000FF"/>
                </a:solidFill>
              </a:rPr>
              <a:t>MS Encarta, Sunčica…</a:t>
            </a:r>
          </a:p>
          <a:p>
            <a:r>
              <a:rPr lang="hr-HR" sz="2400" dirty="0" smtClean="0"/>
              <a:t>Programi za zabavu i igranje</a:t>
            </a:r>
          </a:p>
          <a:p>
            <a:r>
              <a:rPr lang="hr-HR" sz="2400" dirty="0" smtClean="0"/>
              <a:t>Ostali korisnički programi …</a:t>
            </a:r>
          </a:p>
        </p:txBody>
      </p:sp>
      <p:pic>
        <p:nvPicPr>
          <p:cNvPr id="124934" name="Picture 6" descr="Computer Surfing">
            <a:hlinkClick r:id="rId2"/>
          </p:cNvPr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68144" y="980728"/>
            <a:ext cx="1504950" cy="1504950"/>
          </a:xfrm>
        </p:spPr>
      </p:pic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539750" y="1268760"/>
            <a:ext cx="57594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hr-HR" sz="2800">
                <a:solidFill>
                  <a:srgbClr val="FF3300"/>
                </a:solidFill>
              </a:rPr>
              <a:t>PROGRAMI ZA: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4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defRPr/>
            </a:pPr>
            <a:r>
              <a:rPr lang="hr-HR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Obrada teksta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323528" y="908720"/>
            <a:ext cx="6480720" cy="5112669"/>
          </a:xfrm>
          <a:prstGeom prst="rect">
            <a:avLst/>
          </a:prstGeom>
        </p:spPr>
        <p:txBody>
          <a:bodyPr/>
          <a:lstStyle/>
          <a:p>
            <a:pPr marL="273050" indent="-273050" algn="l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600" dirty="0">
                <a:latin typeface="+mn-lt"/>
              </a:rPr>
              <a:t>Programi za obradu teksta služe za:</a:t>
            </a:r>
            <a:br>
              <a:rPr lang="hr-HR" sz="2600" dirty="0">
                <a:latin typeface="+mn-lt"/>
              </a:rPr>
            </a:br>
            <a:r>
              <a:rPr lang="hr-HR" sz="2600" dirty="0">
                <a:latin typeface="+mn-lt"/>
              </a:rPr>
              <a:t>(engl.</a:t>
            </a:r>
            <a:r>
              <a:rPr lang="hr-HR" sz="2600" i="1" dirty="0">
                <a:latin typeface="+mn-lt"/>
              </a:rPr>
              <a:t> text processor, word processor</a:t>
            </a:r>
            <a:r>
              <a:rPr lang="hr-HR" sz="2600" dirty="0">
                <a:latin typeface="+mn-lt"/>
              </a:rPr>
              <a:t>)</a:t>
            </a:r>
          </a:p>
          <a:p>
            <a:pPr marL="547688" lvl="1" indent="-228600" algn="l" eaLnBrk="0" hangingPunct="0">
              <a:spcBef>
                <a:spcPts val="375"/>
              </a:spcBef>
              <a:buClr>
                <a:schemeClr val="accent2"/>
              </a:buClr>
              <a:buSzPct val="85000"/>
              <a:buFontTx/>
              <a:buChar char="•"/>
              <a:defRPr/>
            </a:pPr>
            <a:r>
              <a:rPr lang="hr-HR" sz="2400" dirty="0">
                <a:latin typeface="+mn-lt"/>
              </a:rPr>
              <a:t>Pisanje, brisanje, oblikovanje, pretraživanje, ispis teksta itd.</a:t>
            </a:r>
          </a:p>
          <a:p>
            <a:pPr marL="547688" lvl="1" indent="-228600" algn="l" eaLnBrk="0" hangingPunct="0">
              <a:spcBef>
                <a:spcPts val="375"/>
              </a:spcBef>
              <a:buClr>
                <a:schemeClr val="accent2"/>
              </a:buClr>
              <a:buSzPct val="85000"/>
              <a:buFontTx/>
              <a:buChar char="•"/>
              <a:defRPr/>
            </a:pPr>
            <a:r>
              <a:rPr lang="hr-HR" sz="2400" dirty="0">
                <a:latin typeface="+mn-lt"/>
              </a:rPr>
              <a:t>Popularniji programi: Microsoft Word, WordPerfect</a:t>
            </a:r>
            <a:endParaRPr lang="en-US" sz="2400" dirty="0">
              <a:latin typeface="+mn-lt"/>
            </a:endParaRPr>
          </a:p>
        </p:txBody>
      </p:sp>
      <p:pic>
        <p:nvPicPr>
          <p:cNvPr id="2970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5886" y="404813"/>
            <a:ext cx="1975502" cy="1512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figure11-1"/>
          <p:cNvPicPr>
            <a:picLocks noChangeAspect="1" noChangeArrowheads="1"/>
          </p:cNvPicPr>
          <p:nvPr/>
        </p:nvPicPr>
        <p:blipFill>
          <a:blip r:embed="rId3" cstate="print"/>
          <a:srcRect b="6944"/>
          <a:stretch>
            <a:fillRect/>
          </a:stretch>
        </p:blipFill>
        <p:spPr bwMode="auto">
          <a:xfrm>
            <a:off x="3923928" y="3356992"/>
            <a:ext cx="4791939" cy="319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defRPr/>
            </a:pPr>
            <a:r>
              <a:rPr lang="hr-HR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OCR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755650" y="2636838"/>
            <a:ext cx="7694613" cy="316865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en-US" sz="2800" dirty="0">
                <a:latin typeface="+mn-lt"/>
              </a:rPr>
              <a:t>Engl.</a:t>
            </a:r>
            <a:r>
              <a:rPr lang="en-US" sz="2800" i="1" dirty="0">
                <a:latin typeface="+mn-lt"/>
              </a:rPr>
              <a:t> optical character recognition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>
                <a:latin typeface="+mn-lt"/>
              </a:rPr>
              <a:t>Optičko raspoznavanje znakova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>
                <a:latin typeface="+mn-lt"/>
              </a:rPr>
              <a:t>Program koji na temelju slike (</a:t>
            </a:r>
            <a:r>
              <a:rPr lang="hr-HR" sz="2800" dirty="0" err="1">
                <a:latin typeface="+mn-lt"/>
              </a:rPr>
              <a:t>npr</a:t>
            </a:r>
            <a:r>
              <a:rPr lang="hr-HR" sz="2800" dirty="0">
                <a:latin typeface="+mn-lt"/>
              </a:rPr>
              <a:t>. skenirane) može raspoznati tekst i pohraniti ga u obliku pogodnom za obradu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>
                <a:latin typeface="+mn-lt"/>
              </a:rPr>
              <a:t>Rabi se umjesto ručnog prepisivanja teksta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>
                <a:latin typeface="+mn-lt"/>
              </a:rPr>
              <a:t>Najpoznatiji OCR program je </a:t>
            </a:r>
            <a:r>
              <a:rPr lang="hr-HR" sz="2800" dirty="0" err="1">
                <a:latin typeface="+mn-lt"/>
              </a:rPr>
              <a:t>Recognita</a:t>
            </a:r>
            <a:endParaRPr lang="en-US" sz="2800" dirty="0">
              <a:latin typeface="+mn-lt"/>
            </a:endParaRP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7999" y="462818"/>
            <a:ext cx="3565525" cy="176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Stolno izdavaštvo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2265363"/>
            <a:ext cx="7621588" cy="3395662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>
                <a:latin typeface="+mn-lt"/>
              </a:rPr>
              <a:t>Programi za oblikovanje teksta u oblik pogodan za tisak (priprema za tisak – knjiga, časopisa, prospekata i dr.)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>
                <a:latin typeface="+mn-lt"/>
              </a:rPr>
              <a:t>Engl.</a:t>
            </a:r>
            <a:r>
              <a:rPr lang="hr-HR" sz="2800" i="1">
                <a:latin typeface="+mn-lt"/>
              </a:rPr>
              <a:t> DTP</a:t>
            </a:r>
            <a:r>
              <a:rPr lang="hr-HR" sz="2800">
                <a:latin typeface="+mn-lt"/>
              </a:rPr>
              <a:t>,</a:t>
            </a:r>
            <a:r>
              <a:rPr lang="hr-HR" sz="2800" i="1">
                <a:latin typeface="+mn-lt"/>
              </a:rPr>
              <a:t> desk top publishing</a:t>
            </a:r>
            <a:endParaRPr lang="hr-HR" sz="2800">
              <a:latin typeface="+mn-lt"/>
            </a:endParaRP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>
                <a:latin typeface="+mn-lt"/>
              </a:rPr>
              <a:t>Popularniji programi: PageMaker, QuarkXPress</a:t>
            </a:r>
            <a:endParaRPr lang="en-US" sz="2800" i="1">
              <a:latin typeface="+mn-lt"/>
            </a:endParaRPr>
          </a:p>
        </p:txBody>
      </p:sp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2" cstate="print"/>
          <a:srcRect r="21680"/>
          <a:stretch>
            <a:fillRect/>
          </a:stretch>
        </p:blipFill>
        <p:spPr bwMode="auto">
          <a:xfrm>
            <a:off x="3203848" y="4725144"/>
            <a:ext cx="16541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9" descr="dtp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04664"/>
            <a:ext cx="18478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717032"/>
            <a:ext cx="168592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0"/>
            <a:ext cx="7772400" cy="836712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Obrada slike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0" y="620688"/>
            <a:ext cx="8748463" cy="3168352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000" dirty="0">
                <a:latin typeface="+mn-lt"/>
              </a:rPr>
              <a:t>Programi za izradu, obradu, pohranu, tiskanje i </a:t>
            </a:r>
            <a:r>
              <a:rPr lang="hr-HR" sz="2000" dirty="0" err="1">
                <a:latin typeface="+mn-lt"/>
              </a:rPr>
              <a:t>dr</a:t>
            </a:r>
            <a:r>
              <a:rPr lang="hr-HR" sz="2000" dirty="0">
                <a:latin typeface="+mn-lt"/>
              </a:rPr>
              <a:t>. slika i crteža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hr-HR" sz="2000" dirty="0">
                <a:latin typeface="+mn-lt"/>
              </a:rPr>
              <a:t>Vektorski (</a:t>
            </a:r>
            <a:r>
              <a:rPr lang="hr-HR" sz="2000" dirty="0" err="1">
                <a:latin typeface="+mn-lt"/>
              </a:rPr>
              <a:t>engl</a:t>
            </a:r>
            <a:r>
              <a:rPr lang="hr-HR" sz="2000" dirty="0">
                <a:latin typeface="+mn-lt"/>
              </a:rPr>
              <a:t>.</a:t>
            </a:r>
            <a:r>
              <a:rPr lang="hr-HR" sz="2000" i="1" dirty="0">
                <a:latin typeface="+mn-lt"/>
              </a:rPr>
              <a:t> </a:t>
            </a:r>
            <a:r>
              <a:rPr lang="hr-HR" sz="2000" i="1" dirty="0" err="1">
                <a:latin typeface="+mn-lt"/>
              </a:rPr>
              <a:t>vector</a:t>
            </a:r>
            <a:r>
              <a:rPr lang="hr-HR" sz="2000" i="1" dirty="0">
                <a:latin typeface="+mn-lt"/>
              </a:rPr>
              <a:t> </a:t>
            </a:r>
            <a:r>
              <a:rPr lang="hr-HR" sz="2000" i="1" dirty="0" err="1">
                <a:latin typeface="+mn-lt"/>
              </a:rPr>
              <a:t>graphic</a:t>
            </a:r>
            <a:r>
              <a:rPr lang="hr-HR" sz="2000" dirty="0">
                <a:latin typeface="+mn-lt"/>
              </a:rPr>
              <a:t>) programi namijenjeni ponajprije izradi tehničkih crteža (</a:t>
            </a:r>
            <a:r>
              <a:rPr lang="hr-HR" sz="2000" dirty="0" err="1">
                <a:latin typeface="+mn-lt"/>
              </a:rPr>
              <a:t>npr</a:t>
            </a:r>
            <a:r>
              <a:rPr lang="hr-HR" sz="2000" dirty="0">
                <a:latin typeface="+mn-lt"/>
              </a:rPr>
              <a:t>. </a:t>
            </a:r>
            <a:r>
              <a:rPr lang="hr-HR" sz="2000" dirty="0" err="1">
                <a:latin typeface="+mn-lt"/>
              </a:rPr>
              <a:t>Autocad</a:t>
            </a:r>
            <a:r>
              <a:rPr lang="hr-HR" sz="2000" dirty="0">
                <a:latin typeface="+mn-lt"/>
              </a:rPr>
              <a:t>, </a:t>
            </a:r>
            <a:r>
              <a:rPr lang="hr-HR" sz="2000" dirty="0" err="1">
                <a:latin typeface="+mn-lt"/>
              </a:rPr>
              <a:t>Microstation</a:t>
            </a:r>
            <a:r>
              <a:rPr lang="hr-HR" sz="2000" dirty="0">
                <a:latin typeface="+mn-lt"/>
              </a:rPr>
              <a:t>, </a:t>
            </a:r>
            <a:r>
              <a:rPr lang="hr-HR" sz="2000" dirty="0" err="1">
                <a:latin typeface="+mn-lt"/>
              </a:rPr>
              <a:t>CorelDraw</a:t>
            </a:r>
            <a:r>
              <a:rPr lang="hr-HR" sz="2000" dirty="0">
                <a:latin typeface="+mn-lt"/>
              </a:rPr>
              <a:t>)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hr-HR" sz="2000" dirty="0">
                <a:latin typeface="+mn-lt"/>
              </a:rPr>
              <a:t>Točkasti (</a:t>
            </a:r>
            <a:r>
              <a:rPr lang="hr-HR" sz="2000" dirty="0" err="1">
                <a:latin typeface="+mn-lt"/>
              </a:rPr>
              <a:t>engl</a:t>
            </a:r>
            <a:r>
              <a:rPr lang="hr-HR" sz="2000" dirty="0">
                <a:latin typeface="+mn-lt"/>
              </a:rPr>
              <a:t>.</a:t>
            </a:r>
            <a:r>
              <a:rPr lang="hr-HR" sz="2000" i="1" dirty="0">
                <a:latin typeface="+mn-lt"/>
              </a:rPr>
              <a:t> </a:t>
            </a:r>
            <a:r>
              <a:rPr lang="hr-HR" sz="2000" i="1" dirty="0" err="1">
                <a:latin typeface="+mn-lt"/>
              </a:rPr>
              <a:t>bitmap</a:t>
            </a:r>
            <a:r>
              <a:rPr lang="hr-HR" sz="2000" i="1" dirty="0">
                <a:latin typeface="+mn-lt"/>
              </a:rPr>
              <a:t> </a:t>
            </a:r>
            <a:r>
              <a:rPr lang="hr-HR" sz="2000" i="1" dirty="0" err="1">
                <a:latin typeface="+mn-lt"/>
              </a:rPr>
              <a:t>graphic</a:t>
            </a:r>
            <a:r>
              <a:rPr lang="hr-HR" sz="2000" dirty="0">
                <a:latin typeface="+mn-lt"/>
              </a:rPr>
              <a:t>) programi namijenjeni ponajprije izradi likovnih crteža, </a:t>
            </a:r>
            <a:r>
              <a:rPr lang="hr-HR" sz="2000" dirty="0" err="1">
                <a:latin typeface="+mn-lt"/>
              </a:rPr>
              <a:t>npr</a:t>
            </a:r>
            <a:r>
              <a:rPr lang="hr-HR" sz="2000" dirty="0">
                <a:latin typeface="+mn-lt"/>
              </a:rPr>
              <a:t>. fotografija (</a:t>
            </a:r>
            <a:r>
              <a:rPr lang="hr-HR" sz="2000" dirty="0" err="1">
                <a:latin typeface="+mn-lt"/>
              </a:rPr>
              <a:t>npr</a:t>
            </a:r>
            <a:r>
              <a:rPr lang="hr-HR" sz="2000" dirty="0">
                <a:latin typeface="+mn-lt"/>
              </a:rPr>
              <a:t>. </a:t>
            </a:r>
            <a:r>
              <a:rPr lang="hr-HR" sz="2400" dirty="0" err="1">
                <a:latin typeface="+mn-lt"/>
              </a:rPr>
              <a:t>Photoshop</a:t>
            </a:r>
            <a:r>
              <a:rPr lang="hr-HR" sz="2400" dirty="0">
                <a:latin typeface="+mn-lt"/>
              </a:rPr>
              <a:t>, </a:t>
            </a:r>
            <a:r>
              <a:rPr lang="hr-HR" sz="2400" dirty="0" err="1">
                <a:latin typeface="+mn-lt"/>
              </a:rPr>
              <a:t>Corel</a:t>
            </a:r>
            <a:r>
              <a:rPr lang="hr-HR" sz="2400" dirty="0">
                <a:latin typeface="+mn-lt"/>
              </a:rPr>
              <a:t> </a:t>
            </a:r>
            <a:r>
              <a:rPr lang="hr-HR" sz="2400" dirty="0" err="1">
                <a:latin typeface="+mn-lt"/>
              </a:rPr>
              <a:t>PhotoPaint</a:t>
            </a:r>
            <a:r>
              <a:rPr lang="hr-HR" sz="2400" dirty="0">
                <a:latin typeface="+mn-lt"/>
              </a:rPr>
              <a:t>, MS </a:t>
            </a:r>
            <a:r>
              <a:rPr lang="hr-HR" sz="2400" dirty="0" err="1">
                <a:latin typeface="+mn-lt"/>
              </a:rPr>
              <a:t>Paint</a:t>
            </a:r>
            <a:r>
              <a:rPr lang="hr-HR" sz="2400" dirty="0">
                <a:latin typeface="+mn-lt"/>
              </a:rPr>
              <a:t>)</a:t>
            </a:r>
            <a:endParaRPr lang="en-US" sz="2400" dirty="0">
              <a:latin typeface="+mn-lt"/>
            </a:endParaRPr>
          </a:p>
        </p:txBody>
      </p:sp>
      <p:pic>
        <p:nvPicPr>
          <p:cNvPr id="5" name="Picture 3" descr="figure6-25"/>
          <p:cNvPicPr>
            <a:picLocks noChangeAspect="1" noChangeArrowheads="1"/>
          </p:cNvPicPr>
          <p:nvPr/>
        </p:nvPicPr>
        <p:blipFill>
          <a:blip r:embed="rId2" cstate="print"/>
          <a:srcRect b="14128"/>
          <a:stretch>
            <a:fillRect/>
          </a:stretch>
        </p:blipFill>
        <p:spPr bwMode="auto">
          <a:xfrm>
            <a:off x="827584" y="2420888"/>
            <a:ext cx="5545212" cy="4082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Obrada zvuka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2336800"/>
            <a:ext cx="7621588" cy="2892425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600" dirty="0">
                <a:latin typeface="+mn-lt"/>
              </a:rPr>
              <a:t>Programi za stvaranje, snimanje, reprodukciju i obradu zvuka</a:t>
            </a:r>
            <a:br>
              <a:rPr lang="hr-HR" sz="2600" dirty="0">
                <a:latin typeface="+mn-lt"/>
              </a:rPr>
            </a:br>
            <a:r>
              <a:rPr lang="hr-HR" sz="2600" dirty="0">
                <a:latin typeface="+mn-lt"/>
              </a:rPr>
              <a:t>(</a:t>
            </a:r>
            <a:r>
              <a:rPr lang="hr-HR" sz="2600" dirty="0" err="1">
                <a:latin typeface="+mn-lt"/>
              </a:rPr>
              <a:t>engl</a:t>
            </a:r>
            <a:r>
              <a:rPr lang="hr-HR" sz="2600" dirty="0">
                <a:latin typeface="+mn-lt"/>
              </a:rPr>
              <a:t>.</a:t>
            </a:r>
            <a:r>
              <a:rPr lang="hr-HR" sz="2600" i="1" dirty="0">
                <a:latin typeface="+mn-lt"/>
              </a:rPr>
              <a:t> </a:t>
            </a:r>
            <a:r>
              <a:rPr lang="hr-HR" sz="2600" i="1" dirty="0" err="1">
                <a:latin typeface="+mn-lt"/>
              </a:rPr>
              <a:t>sound</a:t>
            </a:r>
            <a:r>
              <a:rPr lang="hr-HR" sz="2600" i="1" dirty="0">
                <a:latin typeface="+mn-lt"/>
              </a:rPr>
              <a:t> </a:t>
            </a:r>
            <a:r>
              <a:rPr lang="hr-HR" sz="2600" i="1" dirty="0" err="1" smtClean="0">
                <a:latin typeface="+mn-lt"/>
              </a:rPr>
              <a:t>syntesis</a:t>
            </a:r>
            <a:r>
              <a:rPr lang="hr-HR" sz="2600" dirty="0">
                <a:latin typeface="+mn-lt"/>
              </a:rPr>
              <a:t>)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SzPct val="85000"/>
              <a:buFontTx/>
              <a:buChar char="•"/>
              <a:defRPr/>
            </a:pPr>
            <a:r>
              <a:rPr lang="hr-HR" sz="2400" dirty="0">
                <a:latin typeface="+mn-lt"/>
              </a:rPr>
              <a:t>Stvaranje i obrada glazbe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SzPct val="85000"/>
              <a:buFontTx/>
              <a:buChar char="•"/>
              <a:defRPr/>
            </a:pPr>
            <a:r>
              <a:rPr lang="hr-HR" sz="2400" dirty="0">
                <a:latin typeface="+mn-lt"/>
              </a:rPr>
              <a:t>Stvaranje zvučnih efekata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endParaRPr lang="en-US" sz="2400" dirty="0">
              <a:latin typeface="+mn-lt"/>
            </a:endParaRPr>
          </a:p>
        </p:txBody>
      </p:sp>
      <p:pic>
        <p:nvPicPr>
          <p:cNvPr id="38916" name="Picture 4" descr="BD00166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32656"/>
            <a:ext cx="1519238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Baze podataka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1905000"/>
            <a:ext cx="7694613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600">
                <a:latin typeface="+mn-lt"/>
              </a:rPr>
              <a:t>Programi za obradu baza podataka (engl.</a:t>
            </a:r>
            <a:r>
              <a:rPr lang="hr-HR" sz="2600" i="1">
                <a:latin typeface="+mn-lt"/>
              </a:rPr>
              <a:t> database</a:t>
            </a:r>
            <a:r>
              <a:rPr lang="hr-HR" sz="2600">
                <a:latin typeface="+mn-lt"/>
              </a:rPr>
              <a:t>)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hr-HR" sz="2400">
                <a:latin typeface="+mn-lt"/>
              </a:rPr>
              <a:t>Obrada velike količine istovrsnih podataka pohranjenih u bazu podataka (npr. popis učenika neke škole)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hr-HR" sz="2400">
                <a:latin typeface="+mn-lt"/>
              </a:rPr>
              <a:t>Omogućuje unošenje, brisanje, svrstavanje, izlučivanje i dr.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hr-HR" sz="2400">
                <a:latin typeface="+mn-lt"/>
              </a:rPr>
              <a:t>Popularniji programi: Microsof Access, Oracle, Cliper, dBase </a:t>
            </a:r>
            <a:endParaRPr lang="en-US" sz="2400">
              <a:latin typeface="+mn-lt"/>
            </a:endParaRPr>
          </a:p>
        </p:txBody>
      </p:sp>
      <p:pic>
        <p:nvPicPr>
          <p:cNvPr id="39940" name="Picture 4" descr="BS01196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265747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Tablični proračuni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1905000"/>
            <a:ext cx="7694613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600">
                <a:latin typeface="+mn-lt"/>
              </a:rPr>
              <a:t>Programi za relativno jednostavno računanje istodobno s mnogo podataka (engl.</a:t>
            </a:r>
            <a:r>
              <a:rPr lang="hr-HR" sz="2600" i="1">
                <a:latin typeface="+mn-lt"/>
              </a:rPr>
              <a:t> spreadsheets</a:t>
            </a:r>
            <a:r>
              <a:rPr lang="hr-HR" sz="2600">
                <a:latin typeface="+mn-lt"/>
              </a:rPr>
              <a:t>)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Podaci se upisuju u tablicu nalik šahovskoj ploči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S tako smještenim podacima računanje je jednostavno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Popularniji programi: Microsoft Excel, Lotus, Quatro</a:t>
            </a:r>
            <a:endParaRPr lang="en-US" sz="2400">
              <a:latin typeface="+mn-lt"/>
            </a:endParaRPr>
          </a:p>
        </p:txBody>
      </p:sp>
      <p:pic>
        <p:nvPicPr>
          <p:cNvPr id="4096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2336800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Uredski paketi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27088" y="1835150"/>
            <a:ext cx="7837487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>
                <a:latin typeface="+mn-lt"/>
              </a:rPr>
              <a:t>Integrirani paketi </a:t>
            </a:r>
            <a:br>
              <a:rPr lang="hr-HR" sz="2800">
                <a:latin typeface="+mn-lt"/>
              </a:rPr>
            </a:br>
            <a:r>
              <a:rPr lang="hr-HR" sz="2800">
                <a:latin typeface="+mn-lt"/>
              </a:rPr>
              <a:t>(engl.</a:t>
            </a:r>
            <a:r>
              <a:rPr lang="hr-HR" sz="2800" i="1">
                <a:latin typeface="+mn-lt"/>
              </a:rPr>
              <a:t> office suite</a:t>
            </a:r>
            <a:r>
              <a:rPr lang="hr-HR" sz="2800">
                <a:latin typeface="+mn-lt"/>
              </a:rPr>
              <a:t>) skupina su </a:t>
            </a:r>
            <a:br>
              <a:rPr lang="hr-HR" sz="2800">
                <a:latin typeface="+mn-lt"/>
              </a:rPr>
            </a:br>
            <a:r>
              <a:rPr lang="hr-HR" sz="2800">
                <a:latin typeface="+mn-lt"/>
              </a:rPr>
              <a:t>programa koji se često rabe i koji mogu jednostavno razmjenjivati podatke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>
                <a:latin typeface="+mn-lt"/>
              </a:rPr>
              <a:t>Najčešće uključuju: program za obradu teksta, program za obradu slika, program za tablično računanje, program za obradu baza podataka i dr.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>
                <a:latin typeface="+mn-lt"/>
              </a:rPr>
              <a:t>Najpopularniji uredski paket: Microsoft Office</a:t>
            </a:r>
            <a:endParaRPr lang="en-US" sz="2800">
              <a:latin typeface="+mn-lt"/>
            </a:endParaRPr>
          </a:p>
        </p:txBody>
      </p:sp>
      <p:pic>
        <p:nvPicPr>
          <p:cNvPr id="4403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04664"/>
            <a:ext cx="16160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Inženjerski programi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428625" y="1500188"/>
            <a:ext cx="8143875" cy="5500687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200" dirty="0">
                <a:latin typeface="+mn-lt"/>
              </a:rPr>
              <a:t>Posebna skupina namjenskih programa koji omogućuju i olakšavaju rješavanje specifičnih inženjerskih zadaća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200" dirty="0">
                <a:latin typeface="+mn-lt"/>
              </a:rPr>
              <a:t>Mogu se svrstati u dvije skupine: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200" dirty="0">
                <a:latin typeface="+mn-lt"/>
              </a:rPr>
              <a:t>CAD (engl.</a:t>
            </a:r>
            <a:r>
              <a:rPr lang="hr-HR" sz="2200" i="1" dirty="0">
                <a:latin typeface="+mn-lt"/>
              </a:rPr>
              <a:t> computer aided desing</a:t>
            </a:r>
            <a:r>
              <a:rPr lang="hr-HR" sz="2200" dirty="0">
                <a:latin typeface="+mn-lt"/>
              </a:rPr>
              <a:t>)</a:t>
            </a:r>
          </a:p>
          <a:p>
            <a:pPr marL="547688" lvl="1" indent="-228600" eaLnBrk="0" hangingPunct="0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200" dirty="0">
                <a:latin typeface="+mn-lt"/>
              </a:rPr>
              <a:t>Projektiranje pomoću računala – izrada projekta (proračuna, crteža, shema, simulacijskoh modela i dr. pomoću računala)</a:t>
            </a:r>
          </a:p>
          <a:p>
            <a:pPr marL="547688" lvl="1" indent="-228600" eaLnBrk="0" hangingPunct="0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200" dirty="0">
                <a:latin typeface="+mn-lt"/>
              </a:rPr>
              <a:t>Primjena računala pri nastanku nekog proizvoda ili usluge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200" dirty="0">
                <a:latin typeface="+mn-lt"/>
              </a:rPr>
              <a:t>CAM (engl.</a:t>
            </a:r>
            <a:r>
              <a:rPr lang="hr-HR" sz="2200" i="1" dirty="0">
                <a:latin typeface="+mn-lt"/>
              </a:rPr>
              <a:t> computer aided manufacturing</a:t>
            </a:r>
            <a:r>
              <a:rPr lang="hr-HR" sz="2200" dirty="0">
                <a:latin typeface="+mn-lt"/>
              </a:rPr>
              <a:t>)</a:t>
            </a:r>
          </a:p>
          <a:p>
            <a:pPr marL="547688" lvl="1" indent="-228600" eaLnBrk="0" hangingPunct="0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200" dirty="0">
                <a:latin typeface="+mn-lt"/>
              </a:rPr>
              <a:t>Proizvodnja pomoću računala – strojevi upravljani računalom</a:t>
            </a:r>
          </a:p>
          <a:p>
            <a:pPr marL="547688" lvl="1" indent="-228600" eaLnBrk="0" hangingPunct="0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200" dirty="0">
                <a:latin typeface="+mn-lt"/>
              </a:rPr>
              <a:t>U širem smislu to je cjelokupni proizvodni sustav koji je pod nadzorom računala (računalni programi, sustav za komuniciranje, strojevi upravljanji računalom itd.)</a:t>
            </a:r>
          </a:p>
        </p:txBody>
      </p:sp>
      <p:pic>
        <p:nvPicPr>
          <p:cNvPr id="46084" name="Picture 4" descr="j008221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301208"/>
            <a:ext cx="1816100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Programi za Internet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1905000"/>
            <a:ext cx="7694613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600">
                <a:latin typeface="+mn-lt"/>
              </a:rPr>
              <a:t>Programi koji omogućuju korištenje usluga dostupnih Internetom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Preglednik WWW stranica (engl.</a:t>
            </a:r>
            <a:r>
              <a:rPr lang="hr-HR" sz="2400" i="1">
                <a:latin typeface="+mn-lt"/>
              </a:rPr>
              <a:t> browser</a:t>
            </a:r>
            <a:r>
              <a:rPr lang="hr-HR" sz="2400">
                <a:latin typeface="+mn-lt"/>
              </a:rPr>
              <a:t>)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Program za elektroničku poštu</a:t>
            </a:r>
            <a:br>
              <a:rPr lang="hr-HR" sz="2400">
                <a:latin typeface="+mn-lt"/>
              </a:rPr>
            </a:br>
            <a:r>
              <a:rPr lang="hr-HR" sz="2400">
                <a:latin typeface="+mn-lt"/>
              </a:rPr>
              <a:t>(engl.</a:t>
            </a:r>
            <a:r>
              <a:rPr lang="hr-HR" sz="2400" i="1">
                <a:latin typeface="+mn-lt"/>
              </a:rPr>
              <a:t> e-mail</a:t>
            </a:r>
            <a:r>
              <a:rPr lang="hr-HR" sz="2400">
                <a:latin typeface="+mn-lt"/>
              </a:rPr>
              <a:t>)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Program za mrežne novine</a:t>
            </a:r>
            <a:br>
              <a:rPr lang="hr-HR" sz="2400">
                <a:latin typeface="+mn-lt"/>
              </a:rPr>
            </a:br>
            <a:r>
              <a:rPr lang="hr-HR" sz="2400">
                <a:latin typeface="+mn-lt"/>
              </a:rPr>
              <a:t>(engl.</a:t>
            </a:r>
            <a:r>
              <a:rPr lang="hr-HR" sz="2400" i="1">
                <a:latin typeface="+mn-lt"/>
              </a:rPr>
              <a:t> newsgroup</a:t>
            </a:r>
            <a:r>
              <a:rPr lang="hr-HR" sz="2400">
                <a:latin typeface="+mn-lt"/>
              </a:rPr>
              <a:t>) itd.</a:t>
            </a:r>
            <a:endParaRPr lang="en-US" sz="2400">
              <a:latin typeface="+mn-lt"/>
            </a:endParaRPr>
          </a:p>
        </p:txBody>
      </p:sp>
      <p:pic>
        <p:nvPicPr>
          <p:cNvPr id="47108" name="Picture 4" descr="BS01855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5" y="1071563"/>
            <a:ext cx="38100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628650" y="3270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r>
              <a:rPr lang="hr-HR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Multimedija</a:t>
            </a:r>
            <a:endParaRPr lang="en-US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857250" y="2143125"/>
            <a:ext cx="7837488" cy="390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FontTx/>
              <a:buChar char="•"/>
              <a:defRPr/>
            </a:pPr>
            <a:r>
              <a:rPr lang="hr-HR" sz="2800" kern="0" dirty="0">
                <a:latin typeface="+mn-lt"/>
              </a:rPr>
              <a:t>Multimedijski </a:t>
            </a:r>
            <a:br>
              <a:rPr lang="hr-HR" sz="2800" kern="0" dirty="0">
                <a:latin typeface="+mn-lt"/>
              </a:rPr>
            </a:br>
            <a:r>
              <a:rPr lang="hr-HR" sz="2800" kern="0" dirty="0">
                <a:latin typeface="+mn-lt"/>
              </a:rPr>
              <a:t>računalni sustav </a:t>
            </a:r>
            <a:br>
              <a:rPr lang="hr-HR" sz="2800" kern="0" dirty="0">
                <a:latin typeface="+mn-lt"/>
              </a:rPr>
            </a:br>
            <a:r>
              <a:rPr lang="hr-HR" sz="2800" kern="0" dirty="0">
                <a:latin typeface="+mn-lt"/>
              </a:rPr>
              <a:t>sposoban je prikazati </a:t>
            </a:r>
            <a:br>
              <a:rPr lang="hr-HR" sz="2800" kern="0" dirty="0">
                <a:latin typeface="+mn-lt"/>
              </a:rPr>
            </a:br>
            <a:r>
              <a:rPr lang="hr-HR" sz="2800" kern="0" dirty="0">
                <a:latin typeface="+mn-lt"/>
              </a:rPr>
              <a:t>kvalitetne pokretne i nepokretne slike i popratni zvuk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FontTx/>
              <a:buChar char="•"/>
              <a:defRPr/>
            </a:pPr>
            <a:r>
              <a:rPr lang="hr-HR" sz="2800" kern="0" dirty="0">
                <a:latin typeface="+mn-lt"/>
              </a:rPr>
              <a:t>Redovito je to relativno snažno računalo opremljeno kvalitetnom zvučnom i grafičkom karticom, mikrofonom i sklopovljem za raspoznavanje govora, te sa mnogo memorije (RAM, CD-ROM, DVD)</a:t>
            </a:r>
            <a:endParaRPr lang="en-US" sz="2800" kern="0" dirty="0">
              <a:latin typeface="+mn-lt"/>
            </a:endParaRPr>
          </a:p>
        </p:txBody>
      </p:sp>
      <p:pic>
        <p:nvPicPr>
          <p:cNvPr id="4813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746500" cy="29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Hipertekst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250825" y="908050"/>
            <a:ext cx="7837488" cy="56896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b="1" i="1" u="sng" dirty="0">
                <a:latin typeface="+mn-lt"/>
              </a:rPr>
              <a:t>Hipertekst</a:t>
            </a:r>
            <a:r>
              <a:rPr lang="hr-HR" sz="2200" dirty="0">
                <a:latin typeface="+mn-lt"/>
              </a:rPr>
              <a:t> (engl.</a:t>
            </a:r>
            <a:r>
              <a:rPr lang="hr-HR" sz="2200" i="1" dirty="0">
                <a:latin typeface="+mn-lt"/>
              </a:rPr>
              <a:t> hypertext</a:t>
            </a:r>
            <a:r>
              <a:rPr lang="hr-HR" sz="2200" dirty="0">
                <a:latin typeface="+mn-lt"/>
              </a:rPr>
              <a:t>) omogućuje povezivanje tekstualnih podataka tako da je jednostavno (npr. klikom miša) moguće doći s jednog na drugi tekst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dirty="0">
                <a:latin typeface="+mn-lt"/>
              </a:rPr>
              <a:t>Pojednostavljeno: hipertekst je dokument u kojem se može kliknuti na neki od označenih mjesta i tako otvoriti novi dokument (novi dokumnet ima smislene veze s mjestom na koje se kliknulo)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dirty="0">
                <a:latin typeface="+mn-lt"/>
              </a:rPr>
              <a:t>Objekti (slika, tekst) na koje je moguće kliknuti mišem i tako pozvati prikaz drugog dokumenta obično su podvučeni ili različitoobojeni da bi se razlikovali od ostalog teksta i nazivaju se </a:t>
            </a:r>
            <a:r>
              <a:rPr lang="hr-HR" sz="2200" b="1" i="1" u="sng" dirty="0">
                <a:latin typeface="+mn-lt"/>
              </a:rPr>
              <a:t>veze</a:t>
            </a:r>
            <a:r>
              <a:rPr lang="hr-HR" sz="2200" dirty="0">
                <a:latin typeface="+mn-lt"/>
              </a:rPr>
              <a:t> (engl. link)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b="1" i="1" u="sng" dirty="0">
                <a:latin typeface="+mn-lt"/>
              </a:rPr>
              <a:t>Hipermedija</a:t>
            </a:r>
            <a:r>
              <a:rPr lang="hr-HR" sz="2200" dirty="0">
                <a:latin typeface="+mn-lt"/>
              </a:rPr>
              <a:t> (engl.</a:t>
            </a:r>
            <a:r>
              <a:rPr lang="hr-HR" sz="2200" i="1" dirty="0">
                <a:latin typeface="+mn-lt"/>
              </a:rPr>
              <a:t> hypermedia</a:t>
            </a:r>
            <a:r>
              <a:rPr lang="hr-HR" sz="2200" dirty="0">
                <a:latin typeface="+mn-lt"/>
              </a:rPr>
              <a:t>) je slična hipertekstu samo što uz tekst uključuje i pokretne i nepokretne slike i zvuk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dirty="0">
                <a:latin typeface="+mn-lt"/>
              </a:rPr>
              <a:t>Primjer najrasprostranjenije uporabe hipermedije su WWW stranice na Internetu</a:t>
            </a:r>
            <a:endParaRPr lang="en-US" sz="2200" dirty="0">
              <a:latin typeface="+mn-lt"/>
            </a:endParaRPr>
          </a:p>
        </p:txBody>
      </p:sp>
      <p:pic>
        <p:nvPicPr>
          <p:cNvPr id="49156" name="Picture 4" descr="j0082219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84176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900113" y="2997200"/>
            <a:ext cx="2447925" cy="1581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Na </a:t>
            </a:r>
            <a:r>
              <a:rPr lang="hr-HR" u="sng"/>
              <a:t>Medvednici</a:t>
            </a:r>
            <a:r>
              <a:rPr lang="hr-HR"/>
              <a:t> ima nekoliko planinarskih domova ...</a:t>
            </a:r>
            <a:endParaRPr lang="en-US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627313" y="1989138"/>
            <a:ext cx="3384550" cy="1216025"/>
            <a:chOff x="1655" y="1253"/>
            <a:chExt cx="2132" cy="766"/>
          </a:xfrm>
        </p:grpSpPr>
        <p:sp>
          <p:nvSpPr>
            <p:cNvPr id="50185" name="Text Box 4"/>
            <p:cNvSpPr txBox="1">
              <a:spLocks noChangeArrowheads="1"/>
            </p:cNvSpPr>
            <p:nvPr/>
          </p:nvSpPr>
          <p:spPr bwMode="auto">
            <a:xfrm>
              <a:off x="2245" y="1253"/>
              <a:ext cx="1542" cy="766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9900"/>
                  </a:solidFill>
                </a:rPr>
                <a:t>Medvednica je planina sjeverno od </a:t>
              </a:r>
              <a:r>
                <a:rPr lang="hr-HR" u="sng">
                  <a:solidFill>
                    <a:srgbClr val="009900"/>
                  </a:solidFill>
                </a:rPr>
                <a:t>Zagreba</a:t>
              </a:r>
              <a:r>
                <a:rPr lang="hr-HR">
                  <a:solidFill>
                    <a:srgbClr val="009900"/>
                  </a:solidFill>
                </a:rPr>
                <a:t> ...</a:t>
              </a:r>
              <a:endParaRPr lang="en-US">
                <a:solidFill>
                  <a:srgbClr val="009900"/>
                </a:solidFill>
              </a:endParaRPr>
            </a:p>
          </p:txBody>
        </p:sp>
        <p:sp>
          <p:nvSpPr>
            <p:cNvPr id="50186" name="Line 5"/>
            <p:cNvSpPr>
              <a:spLocks noChangeShapeType="1"/>
            </p:cNvSpPr>
            <p:nvPr/>
          </p:nvSpPr>
          <p:spPr bwMode="auto">
            <a:xfrm flipV="1">
              <a:off x="1655" y="1344"/>
              <a:ext cx="590" cy="589"/>
            </a:xfrm>
            <a:prstGeom prst="line">
              <a:avLst/>
            </a:prstGeom>
            <a:noFill/>
            <a:ln w="76200">
              <a:solidFill>
                <a:srgbClr val="0099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hr-HR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716463" y="3213100"/>
            <a:ext cx="2808287" cy="1498600"/>
            <a:chOff x="2971" y="2024"/>
            <a:chExt cx="1769" cy="944"/>
          </a:xfrm>
        </p:grpSpPr>
        <p:sp>
          <p:nvSpPr>
            <p:cNvPr id="50183" name="Text Box 6"/>
            <p:cNvSpPr txBox="1">
              <a:spLocks noChangeArrowheads="1"/>
            </p:cNvSpPr>
            <p:nvPr/>
          </p:nvSpPr>
          <p:spPr bwMode="auto">
            <a:xfrm>
              <a:off x="3016" y="2432"/>
              <a:ext cx="1724" cy="53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tx2"/>
                  </a:solidFill>
                </a:rPr>
                <a:t>Zagreb je glavni grad Hrvatske ...</a:t>
              </a:r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0184" name="Line 7"/>
            <p:cNvSpPr>
              <a:spLocks noChangeShapeType="1"/>
            </p:cNvSpPr>
            <p:nvPr/>
          </p:nvSpPr>
          <p:spPr bwMode="auto">
            <a:xfrm>
              <a:off x="2971" y="2024"/>
              <a:ext cx="408" cy="499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hr-HR"/>
            </a:p>
          </p:txBody>
        </p:sp>
      </p:grp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6156325" y="4868863"/>
            <a:ext cx="1728788" cy="936625"/>
          </a:xfrm>
          <a:prstGeom prst="line">
            <a:avLst/>
          </a:prstGeom>
          <a:noFill/>
          <a:ln w="76200">
            <a:solidFill>
              <a:srgbClr val="FF3300"/>
            </a:solidFill>
            <a:prstDash val="sysDot"/>
            <a:round/>
            <a:headEnd/>
            <a:tailEnd type="triangle" w="med" len="med"/>
          </a:ln>
        </p:spPr>
        <p:txBody>
          <a:bodyPr wrap="none"/>
          <a:lstStyle/>
          <a:p>
            <a:endParaRPr lang="hr-HR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Hipertekst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Hipertekst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0" y="1700213"/>
            <a:ext cx="4967288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1650" y="333375"/>
            <a:ext cx="166052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Prividna zbilja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500063" y="1285875"/>
            <a:ext cx="769461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</a:pPr>
            <a:r>
              <a:rPr lang="hr-HR" sz="2400">
                <a:latin typeface="Perpetua" pitchFamily="18" charset="0"/>
              </a:rPr>
              <a:t>Virtualna stvarnost, prividnost </a:t>
            </a:r>
            <a:br>
              <a:rPr lang="hr-HR" sz="2400">
                <a:latin typeface="Perpetua" pitchFamily="18" charset="0"/>
              </a:rPr>
            </a:br>
            <a:r>
              <a:rPr lang="hr-HR" sz="2400">
                <a:latin typeface="Perpetua" pitchFamily="18" charset="0"/>
              </a:rPr>
              <a:t>(engl.</a:t>
            </a:r>
            <a:r>
              <a:rPr lang="hr-HR" sz="2400" i="1">
                <a:latin typeface="Perpetua" pitchFamily="18" charset="0"/>
              </a:rPr>
              <a:t> virtual reality</a:t>
            </a:r>
            <a:r>
              <a:rPr lang="hr-HR" sz="2400">
                <a:latin typeface="Perpetua" pitchFamily="18" charset="0"/>
              </a:rPr>
              <a:t>,</a:t>
            </a:r>
            <a:r>
              <a:rPr lang="hr-HR" sz="2400" i="1">
                <a:latin typeface="Perpetua" pitchFamily="18" charset="0"/>
              </a:rPr>
              <a:t> VR</a:t>
            </a:r>
            <a:r>
              <a:rPr lang="hr-HR" sz="2400">
                <a:latin typeface="Perpetua" pitchFamily="18" charset="0"/>
              </a:rPr>
              <a:t>)</a:t>
            </a:r>
            <a:r>
              <a:rPr lang="hr-HR" sz="2400" i="1">
                <a:latin typeface="Perpetua" pitchFamily="18" charset="0"/>
              </a:rPr>
              <a:t> </a:t>
            </a:r>
            <a:br>
              <a:rPr lang="hr-HR" sz="2400" i="1">
                <a:latin typeface="Perpetua" pitchFamily="18" charset="0"/>
              </a:rPr>
            </a:br>
            <a:r>
              <a:rPr lang="hr-HR" sz="2400">
                <a:latin typeface="Perpetua" pitchFamily="18" charset="0"/>
              </a:rPr>
              <a:t>je računalni sustav (računalo, programi, dodatni uređaji) koji može korisniku dočarati okoliš tj. oponašati zbilju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</a:pPr>
            <a:r>
              <a:rPr lang="hr-HR" sz="2400">
                <a:latin typeface="Perpetua" pitchFamily="18" charset="0"/>
              </a:rPr>
              <a:t>Oponašanje treba biti što vjernije, i treba omogućiti djelovanje čovjeka na taj prividni okoliš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</a:pPr>
            <a:r>
              <a:rPr lang="hr-HR" sz="2400">
                <a:latin typeface="Perpetua" pitchFamily="18" charset="0"/>
              </a:rPr>
              <a:t>Objekti trebaju imati sva svojstva što sličnija onima iz stvarnog svijeta: boju, oblik, dojam prostornosti itd.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</a:pPr>
            <a:r>
              <a:rPr lang="hr-HR" sz="2400">
                <a:latin typeface="Perpetua" pitchFamily="18" charset="0"/>
              </a:rPr>
              <a:t>Sustav prividne zbilje treba biti </a:t>
            </a:r>
            <a:r>
              <a:rPr lang="hr-HR" sz="2400" b="1" i="1">
                <a:latin typeface="Perpetua" pitchFamily="18" charset="0"/>
              </a:rPr>
              <a:t>interaktivan</a:t>
            </a:r>
            <a:r>
              <a:rPr lang="hr-HR" sz="2400">
                <a:latin typeface="Perpetua" pitchFamily="18" charset="0"/>
              </a:rPr>
              <a:t> (mora korisniku pružiti mogućnost primanja informacija iz prividne zbilje, ali i utjecanja na tu prividnu zbilju)</a:t>
            </a:r>
          </a:p>
        </p:txBody>
      </p:sp>
      <p:pic>
        <p:nvPicPr>
          <p:cNvPr id="52228" name="Picture 4" descr="BS00599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1825625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lvl="1">
              <a:buSzTx/>
              <a:buFont typeface="Wingdings 2" pitchFamily="18" charset="2"/>
              <a:buNone/>
            </a:pPr>
            <a:r>
              <a:rPr lang="hr-HR" sz="2800" dirty="0" smtClean="0"/>
              <a:t>Razlozi primjene prividne zbilje:</a:t>
            </a:r>
          </a:p>
          <a:p>
            <a:pPr lvl="1">
              <a:buSzTx/>
              <a:buFontTx/>
              <a:buChar char="•"/>
            </a:pPr>
            <a:r>
              <a:rPr lang="hr-HR" dirty="0" smtClean="0"/>
              <a:t>Smanjiti pogibelj (</a:t>
            </a:r>
            <a:r>
              <a:rPr lang="hr-HR" dirty="0" err="1" smtClean="0"/>
              <a:t>npr</a:t>
            </a:r>
            <a:r>
              <a:rPr lang="hr-HR" dirty="0" smtClean="0"/>
              <a:t>. obuka vozača i pilota)</a:t>
            </a:r>
          </a:p>
          <a:p>
            <a:pPr lvl="1">
              <a:buSzTx/>
              <a:buFontTx/>
              <a:buChar char="•"/>
            </a:pPr>
            <a:r>
              <a:rPr lang="hr-HR" dirty="0" smtClean="0"/>
              <a:t>Smanjiti troškove projektiranja (</a:t>
            </a:r>
            <a:r>
              <a:rPr lang="hr-HR" dirty="0" err="1" smtClean="0"/>
              <a:t>npr</a:t>
            </a:r>
            <a:r>
              <a:rPr lang="hr-HR" dirty="0" smtClean="0"/>
              <a:t>. prikaz građevine ili proizvoda)</a:t>
            </a:r>
          </a:p>
          <a:p>
            <a:pPr lvl="1">
              <a:buSzTx/>
              <a:buFontTx/>
              <a:buChar char="•"/>
            </a:pPr>
            <a:r>
              <a:rPr lang="hr-HR" dirty="0" smtClean="0"/>
              <a:t>Stvoriti nepostojeći okoliš (</a:t>
            </a:r>
            <a:r>
              <a:rPr lang="hr-HR" dirty="0" err="1" smtClean="0"/>
              <a:t>npr</a:t>
            </a:r>
            <a:r>
              <a:rPr lang="hr-HR" dirty="0" smtClean="0"/>
              <a:t>. kod računalnih igara)</a:t>
            </a:r>
            <a:endParaRPr lang="en-US" dirty="0" smtClean="0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75" y="4286250"/>
            <a:ext cx="288290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/>
        </p:spPr>
        <p:txBody>
          <a:bodyPr/>
          <a:lstStyle/>
          <a:p>
            <a:pPr eaLnBrk="0" hangingPunct="0">
              <a:defRPr/>
            </a:pPr>
            <a:r>
              <a:rPr lang="hr-HR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Prividna zbilja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4946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838200" y="1557338"/>
            <a:ext cx="776605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Perpetua" pitchFamily="18" charset="0"/>
              </a:rPr>
              <a:t>Računalni sustav koji pokušava nadomjestiti ljudsko rasuđivanje (engl.</a:t>
            </a:r>
            <a:r>
              <a:rPr lang="hr-HR" sz="2600" i="1">
                <a:latin typeface="Perpetua" pitchFamily="18" charset="0"/>
              </a:rPr>
              <a:t> artificial inteligence, AI</a:t>
            </a:r>
            <a:r>
              <a:rPr lang="hr-HR" sz="2600">
                <a:latin typeface="Perpetua" pitchFamily="18" charset="0"/>
              </a:rPr>
              <a:t>)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Perpetua" pitchFamily="18" charset="0"/>
              </a:rPr>
              <a:t>Od računala i odgovarajućih programa se očekuje obavljanje “misaonih” radnji koje su tipične za čovjeka (rasuđivanje, razlučivanje bitnog od nebitnog, uočavanje važnih činjenica, raspoznavanje govora, pisam, slika itd.)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Perpetua" pitchFamily="18" charset="0"/>
              </a:rPr>
              <a:t>Postignuti su stanoviti rezultati samo u ograničenom području ili samo u posebnim uvjetima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Perpetua" pitchFamily="18" charset="0"/>
              </a:rPr>
              <a:t>Jedno od područja umjetne inteligencije koje je našlo širu primjenu u praksi jesu tzv. ekspertni sustavi</a:t>
            </a:r>
            <a:endParaRPr lang="en-US" sz="2600">
              <a:latin typeface="Perpetua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Umjetna inteligencija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Ekspertni sustav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838200" y="2552700"/>
            <a:ext cx="7621588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Perpetua" pitchFamily="18" charset="0"/>
              </a:rPr>
              <a:t>Računalni sustav koji zamjenjuje čovjeka stručnjaka (eksperta) u uskom području (npr. medicina, održavanje složenih strojeva, financijske procjene i sl.)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Perpetua" pitchFamily="18" charset="0"/>
              </a:rPr>
              <a:t>U takav sustav se pohranjuju znanja vodećih stručnih ljudi tog područja i program za rasuđivanje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Perpetua" pitchFamily="18" charset="0"/>
              </a:rPr>
              <a:t>On može u stanovitoj mjeri savjetovati pri rješavanju složenih zadataka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Perpetua" pitchFamily="18" charset="0"/>
              </a:rPr>
              <a:t>Koristi se uglavnom kao pomoć stručnjaku</a:t>
            </a:r>
            <a:endParaRPr lang="en-US" sz="2600">
              <a:latin typeface="Perpetua" pitchFamily="18" charset="0"/>
            </a:endParaRPr>
          </a:p>
        </p:txBody>
      </p:sp>
      <p:pic>
        <p:nvPicPr>
          <p:cNvPr id="59396" name="Picture 7" descr="computer_carto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2855913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Računalni virus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838200" y="2481263"/>
            <a:ext cx="7621588" cy="339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Virus je računalni program </a:t>
            </a:r>
            <a:br>
              <a:rPr lang="hr-HR" sz="2600">
                <a:latin typeface="Century Schoolbook" pitchFamily="18" charset="0"/>
              </a:rPr>
            </a:br>
            <a:r>
              <a:rPr lang="hr-HR" sz="2600">
                <a:latin typeface="Century Schoolbook" pitchFamily="18" charset="0"/>
              </a:rPr>
              <a:t>koji oštećuje ostale programe i uzrokuje neispravan rad računala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Jedina mu je zadaća ometati korisnika pri radu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Tvorci virusa su uglavnom nepoznati, a glavna namjera autora je da pokaže svoje poznavanje građe računala</a:t>
            </a:r>
            <a:endParaRPr lang="en-US" sz="2600">
              <a:latin typeface="Century Schoolbook" pitchFamily="18" charset="0"/>
            </a:endParaRP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2656"/>
            <a:ext cx="21526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 txBox="1">
            <a:spLocks noChangeArrowheads="1"/>
          </p:cNvSpPr>
          <p:nvPr/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hr-HR" sz="4000">
                <a:solidFill>
                  <a:schemeClr val="tx2"/>
                </a:solidFill>
              </a:rPr>
              <a:t>Računalni virus</a:t>
            </a:r>
            <a:endParaRPr lang="en-US" sz="2000" baseline="-25000">
              <a:solidFill>
                <a:schemeClr val="tx2"/>
              </a:solidFill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838200" y="1905000"/>
            <a:ext cx="76946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lnSpc>
                <a:spcPct val="80000"/>
              </a:lnSpc>
              <a:spcBef>
                <a:spcPts val="575"/>
              </a:spcBef>
              <a:buClr>
                <a:schemeClr val="tx1"/>
              </a:buClr>
              <a:buFontTx/>
              <a:buChar char="•"/>
            </a:pPr>
            <a:r>
              <a:rPr lang="hr-HR" sz="2800" dirty="0">
                <a:latin typeface="Century Schoolbook" pitchFamily="18" charset="0"/>
              </a:rPr>
              <a:t>Što može virus?</a:t>
            </a:r>
          </a:p>
          <a:p>
            <a:pPr marL="547688" lvl="1" indent="-228600" eaLnBrk="0" hangingPunct="0">
              <a:lnSpc>
                <a:spcPct val="80000"/>
              </a:lnSpc>
              <a:spcBef>
                <a:spcPts val="375"/>
              </a:spcBef>
              <a:buClr>
                <a:schemeClr val="accent2"/>
              </a:buClr>
              <a:buFontTx/>
              <a:buChar char="•"/>
            </a:pPr>
            <a:r>
              <a:rPr lang="hr-HR" sz="2400" dirty="0">
                <a:latin typeface="Century Schoolbook" pitchFamily="18" charset="0"/>
              </a:rPr>
              <a:t>Izbrisati ili izmijeniti datoteke na disku</a:t>
            </a:r>
          </a:p>
          <a:p>
            <a:pPr marL="547688" lvl="1" indent="-228600" eaLnBrk="0" hangingPunct="0">
              <a:lnSpc>
                <a:spcPct val="80000"/>
              </a:lnSpc>
              <a:spcBef>
                <a:spcPts val="375"/>
              </a:spcBef>
              <a:buClr>
                <a:schemeClr val="accent2"/>
              </a:buClr>
              <a:buFontTx/>
              <a:buChar char="•"/>
            </a:pPr>
            <a:r>
              <a:rPr lang="hr-HR" sz="2400" dirty="0">
                <a:latin typeface="Century Schoolbook" pitchFamily="18" charset="0"/>
              </a:rPr>
              <a:t>Formatirati tvrdi disk i tako izbrisati sve podatke i programe s diska</a:t>
            </a:r>
          </a:p>
          <a:p>
            <a:pPr marL="547688" lvl="1" indent="-228600" eaLnBrk="0" hangingPunct="0">
              <a:lnSpc>
                <a:spcPct val="80000"/>
              </a:lnSpc>
              <a:spcBef>
                <a:spcPts val="375"/>
              </a:spcBef>
              <a:buClr>
                <a:schemeClr val="accent2"/>
              </a:buClr>
              <a:buFontTx/>
              <a:buChar char="•"/>
            </a:pPr>
            <a:r>
              <a:rPr lang="hr-HR" sz="2400" dirty="0">
                <a:latin typeface="Century Schoolbook" pitchFamily="18" charset="0"/>
              </a:rPr>
              <a:t>Učiniti dostupnim povjerljive podatke s računala (</a:t>
            </a:r>
            <a:r>
              <a:rPr lang="hr-HR" sz="2400" dirty="0" err="1">
                <a:latin typeface="Century Schoolbook" pitchFamily="18" charset="0"/>
              </a:rPr>
              <a:t>npr</a:t>
            </a:r>
            <a:r>
              <a:rPr lang="hr-HR" sz="2400" dirty="0">
                <a:latin typeface="Century Schoolbook" pitchFamily="18" charset="0"/>
              </a:rPr>
              <a:t>. lozinke, broj kreditne kartice i </a:t>
            </a:r>
            <a:r>
              <a:rPr lang="hr-HR" sz="2400" dirty="0" err="1">
                <a:latin typeface="Century Schoolbook" pitchFamily="18" charset="0"/>
              </a:rPr>
              <a:t>sl</a:t>
            </a:r>
            <a:r>
              <a:rPr lang="hr-HR" sz="2400" dirty="0">
                <a:latin typeface="Century Schoolbook" pitchFamily="18" charset="0"/>
              </a:rPr>
              <a:t>.)</a:t>
            </a:r>
          </a:p>
          <a:p>
            <a:pPr marL="547688" lvl="1" indent="-228600" eaLnBrk="0" hangingPunct="0">
              <a:lnSpc>
                <a:spcPct val="80000"/>
              </a:lnSpc>
              <a:spcBef>
                <a:spcPts val="375"/>
              </a:spcBef>
              <a:buClr>
                <a:schemeClr val="accent2"/>
              </a:buClr>
              <a:buFontTx/>
              <a:buChar char="•"/>
            </a:pPr>
            <a:r>
              <a:rPr lang="hr-HR" sz="2400" dirty="0">
                <a:latin typeface="Century Schoolbook" pitchFamily="18" charset="0"/>
              </a:rPr>
              <a:t>Usporiti računalo</a:t>
            </a:r>
          </a:p>
          <a:p>
            <a:pPr marL="547688" lvl="1" indent="-228600" eaLnBrk="0" hangingPunct="0">
              <a:lnSpc>
                <a:spcPct val="80000"/>
              </a:lnSpc>
              <a:spcBef>
                <a:spcPts val="375"/>
              </a:spcBef>
              <a:buClr>
                <a:schemeClr val="accent2"/>
              </a:buClr>
              <a:buFontTx/>
              <a:buChar char="•"/>
            </a:pPr>
            <a:r>
              <a:rPr lang="hr-HR" sz="2400" dirty="0">
                <a:latin typeface="Century Schoolbook" pitchFamily="18" charset="0"/>
              </a:rPr>
              <a:t>Omogućiti drugima da posredstvom Interneta dođu do podataka sa zaraženog računala</a:t>
            </a:r>
          </a:p>
          <a:p>
            <a:pPr marL="547688" lvl="1" indent="-228600" eaLnBrk="0" hangingPunct="0">
              <a:lnSpc>
                <a:spcPct val="80000"/>
              </a:lnSpc>
              <a:spcBef>
                <a:spcPts val="375"/>
              </a:spcBef>
              <a:buClr>
                <a:schemeClr val="accent2"/>
              </a:buClr>
              <a:buFontTx/>
              <a:buChar char="•"/>
            </a:pPr>
            <a:r>
              <a:rPr lang="hr-HR" sz="2400" dirty="0">
                <a:latin typeface="Century Schoolbook" pitchFamily="18" charset="0"/>
              </a:rPr>
              <a:t>Automatski i bez znanja korisnika slati elektroničku poštu neželjenog sadržaja na mnogo adresa</a:t>
            </a:r>
            <a:endParaRPr lang="en-US" sz="2400" dirty="0">
              <a:latin typeface="Century Schoolbook" pitchFamily="18" charset="0"/>
            </a:endParaRPr>
          </a:p>
        </p:txBody>
      </p:sp>
      <p:pic>
        <p:nvPicPr>
          <p:cNvPr id="6144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2146300" cy="178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 txBox="1">
            <a:spLocks noChangeArrowheads="1"/>
          </p:cNvSpPr>
          <p:nvPr/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hr-HR" sz="4000">
                <a:solidFill>
                  <a:schemeClr val="tx2"/>
                </a:solidFill>
              </a:rPr>
              <a:t>Računalni virus</a:t>
            </a:r>
            <a:endParaRPr lang="en-US" sz="2000" baseline="-25000">
              <a:solidFill>
                <a:schemeClr val="tx2"/>
              </a:solidFill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2276475"/>
            <a:ext cx="7766050" cy="360045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600">
                <a:latin typeface="+mn-lt"/>
              </a:rPr>
              <a:t>Kako saznati je li računalo zaraženo?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Uporabom antivirusnog programa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Računalo pokazuje čudne poruke, svira glazbu ili pokazuje slike bez želje korisnika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Računalo je sporije nego prije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Odjednom je raspoloživo mnogo manje memorije nego prije</a:t>
            </a:r>
            <a:endParaRPr lang="en-US" sz="2400">
              <a:latin typeface="+mn-lt"/>
            </a:endParaRPr>
          </a:p>
        </p:txBody>
      </p:sp>
      <p:pic>
        <p:nvPicPr>
          <p:cNvPr id="6246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19081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 txBox="1">
            <a:spLocks noChangeArrowheads="1"/>
          </p:cNvSpPr>
          <p:nvPr/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hr-HR" sz="4000">
                <a:solidFill>
                  <a:schemeClr val="tx2"/>
                </a:solidFill>
              </a:rPr>
              <a:t>Računalni virus</a:t>
            </a:r>
            <a:endParaRPr lang="en-US" sz="2000" baseline="-25000">
              <a:solidFill>
                <a:schemeClr val="tx2"/>
              </a:solidFill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27088" y="1844675"/>
            <a:ext cx="7766050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800" dirty="0">
                <a:latin typeface="+mn-lt"/>
              </a:rPr>
              <a:t>Virus je tako napravljen da ga </a:t>
            </a:r>
            <a:br>
              <a:rPr lang="hr-HR" sz="2800" dirty="0">
                <a:latin typeface="+mn-lt"/>
              </a:rPr>
            </a:br>
            <a:r>
              <a:rPr lang="hr-HR" sz="2800" dirty="0">
                <a:latin typeface="+mn-lt"/>
              </a:rPr>
              <a:t>prosječni korisnik teško otkriva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800" dirty="0">
                <a:latin typeface="+mn-lt"/>
              </a:rPr>
              <a:t>Razmnaža se najčešće na dva načina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 dirty="0">
                <a:latin typeface="+mn-lt"/>
              </a:rPr>
              <a:t>Neovlaštenim kopiranjem programa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 dirty="0">
                <a:latin typeface="+mn-lt"/>
              </a:rPr>
              <a:t>Pokretanjem programa dobivenih elektroničkom poštom (Internet)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800" dirty="0">
                <a:latin typeface="+mn-lt"/>
              </a:rPr>
              <a:t>Virusa ima mnogo i neprestano se javljaju novi</a:t>
            </a:r>
            <a:endParaRPr lang="en-US" sz="2800" dirty="0">
              <a:latin typeface="+mn-lt"/>
            </a:endParaRPr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16002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defRPr/>
            </a:pPr>
            <a:r>
              <a:rPr lang="hr-HR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Mjere zaštite od virusa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1905000"/>
            <a:ext cx="3810000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600">
                <a:latin typeface="+mn-lt"/>
              </a:rPr>
              <a:t>Nadzor pristupa računalu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>
                <a:latin typeface="+mn-lt"/>
              </a:rPr>
              <a:t>Onemogućiti neovlaštenim osobama pristup računalu</a:t>
            </a:r>
            <a:endParaRPr lang="en-US" sz="2400">
              <a:latin typeface="+mn-lt"/>
            </a:endParaRP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636838"/>
            <a:ext cx="378460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4868863"/>
            <a:ext cx="102711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0388" y="260350"/>
            <a:ext cx="17970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39552" y="332656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Mjere zaštite od virusa</a:t>
            </a:r>
            <a:endParaRPr lang="en-US" sz="2000" baseline="-250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1905000"/>
            <a:ext cx="7766050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600" dirty="0">
                <a:latin typeface="+mn-lt"/>
              </a:rPr>
              <a:t>Provjera programa prije pokretanja na računalu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 dirty="0">
                <a:latin typeface="+mn-lt"/>
              </a:rPr>
              <a:t>Pouzdanost izvora programa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 dirty="0">
                <a:latin typeface="+mn-lt"/>
              </a:rPr>
              <a:t>Pokrenuti program </a:t>
            </a:r>
            <a:br>
              <a:rPr lang="hr-HR" sz="2400" dirty="0">
                <a:latin typeface="+mn-lt"/>
              </a:rPr>
            </a:br>
            <a:r>
              <a:rPr lang="hr-HR" sz="2400" dirty="0">
                <a:latin typeface="+mn-lt"/>
              </a:rPr>
              <a:t>najprije na karantenskom </a:t>
            </a:r>
            <a:br>
              <a:rPr lang="hr-HR" sz="2400" dirty="0">
                <a:latin typeface="+mn-lt"/>
              </a:rPr>
            </a:br>
            <a:r>
              <a:rPr lang="hr-HR" sz="2400" dirty="0">
                <a:latin typeface="+mn-lt"/>
              </a:rPr>
              <a:t>računalu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 dirty="0">
                <a:latin typeface="+mn-lt"/>
              </a:rPr>
              <a:t>Antivirusni program </a:t>
            </a:r>
            <a:br>
              <a:rPr lang="hr-HR" sz="2400" dirty="0">
                <a:latin typeface="+mn-lt"/>
              </a:rPr>
            </a:br>
            <a:r>
              <a:rPr lang="hr-HR" sz="2400" dirty="0">
                <a:latin typeface="+mn-lt"/>
              </a:rPr>
              <a:t>za provjeru</a:t>
            </a:r>
            <a:endParaRPr lang="en-US" sz="2400" dirty="0">
              <a:latin typeface="+mn-lt"/>
            </a:endParaRPr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56992"/>
            <a:ext cx="2967038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12" descr="computer_security_carto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60648"/>
            <a:ext cx="1872208" cy="158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1905000"/>
            <a:ext cx="7621588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600" dirty="0">
                <a:latin typeface="+mn-lt"/>
              </a:rPr>
              <a:t>Provjera programa prije pokretanja na računalu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400" dirty="0">
                <a:latin typeface="+mn-lt"/>
              </a:rPr>
              <a:t>Antivirusni program </a:t>
            </a:r>
            <a:br>
              <a:rPr lang="hr-HR" sz="2400" dirty="0">
                <a:latin typeface="+mn-lt"/>
              </a:rPr>
            </a:br>
            <a:r>
              <a:rPr lang="hr-HR" sz="2400" dirty="0">
                <a:latin typeface="+mn-lt"/>
              </a:rPr>
              <a:t>za provjeru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600" dirty="0">
                <a:latin typeface="+mj-lt"/>
              </a:rPr>
              <a:t>Provjera svakog medija za 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defRPr/>
            </a:pPr>
            <a:r>
              <a:rPr lang="hr-HR" sz="2600" dirty="0">
                <a:latin typeface="+mj-lt"/>
              </a:rPr>
              <a:t>   pohranu podataka prije 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defRPr/>
            </a:pPr>
            <a:r>
              <a:rPr lang="hr-HR" sz="2600" dirty="0">
                <a:latin typeface="+mj-lt"/>
              </a:rPr>
              <a:t>   uporabe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defRPr/>
            </a:pPr>
            <a:endParaRPr lang="hr-HR" sz="2400" dirty="0">
              <a:latin typeface="+mn-lt"/>
            </a:endParaRPr>
          </a:p>
        </p:txBody>
      </p:sp>
      <p:pic>
        <p:nvPicPr>
          <p:cNvPr id="6758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36912"/>
            <a:ext cx="2557462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653136"/>
            <a:ext cx="25431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Mjere zaštite od virusa</a:t>
            </a:r>
            <a:endParaRPr lang="en-US" sz="2000" baseline="-2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Antivirusni programi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1905000"/>
            <a:ext cx="7694613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 err="1">
                <a:latin typeface="+mn-lt"/>
              </a:rPr>
              <a:t>Engl</a:t>
            </a:r>
            <a:r>
              <a:rPr lang="hr-HR" sz="2800" dirty="0">
                <a:latin typeface="+mn-lt"/>
              </a:rPr>
              <a:t>.</a:t>
            </a:r>
            <a:r>
              <a:rPr lang="hr-HR" sz="2800" i="1" dirty="0">
                <a:latin typeface="+mn-lt"/>
              </a:rPr>
              <a:t> </a:t>
            </a:r>
            <a:r>
              <a:rPr lang="hr-HR" sz="2800" i="1" dirty="0" err="1">
                <a:latin typeface="+mn-lt"/>
              </a:rPr>
              <a:t>antivirus</a:t>
            </a:r>
            <a:r>
              <a:rPr lang="hr-HR" sz="2800" i="1" dirty="0">
                <a:latin typeface="+mn-lt"/>
              </a:rPr>
              <a:t>, virus </a:t>
            </a:r>
            <a:r>
              <a:rPr lang="hr-HR" sz="2800" i="1" dirty="0" err="1">
                <a:latin typeface="+mn-lt"/>
              </a:rPr>
              <a:t>killer</a:t>
            </a:r>
            <a:r>
              <a:rPr lang="hr-HR" sz="2800" dirty="0">
                <a:latin typeface="+mn-lt"/>
              </a:rPr>
              <a:t> 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>
                <a:latin typeface="+mn-lt"/>
              </a:rPr>
              <a:t>Programi koji mogu pronaći </a:t>
            </a:r>
            <a:br>
              <a:rPr lang="hr-HR" sz="2800" dirty="0">
                <a:latin typeface="+mn-lt"/>
              </a:rPr>
            </a:br>
            <a:r>
              <a:rPr lang="hr-HR" sz="2800" dirty="0">
                <a:latin typeface="+mn-lt"/>
              </a:rPr>
              <a:t>i ukloniti viruse (obrisati štetne programe)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>
                <a:latin typeface="+mn-lt"/>
              </a:rPr>
              <a:t>Antivirusni program može pronaći samo viruse koji su stariji od samog programa, pa ga neprestano treba obnavljati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>
                <a:latin typeface="+mn-lt"/>
              </a:rPr>
              <a:t>Mjesečno se otkriva približno </a:t>
            </a:r>
            <a:br>
              <a:rPr lang="hr-HR" sz="2800" dirty="0">
                <a:latin typeface="+mn-lt"/>
              </a:rPr>
            </a:br>
            <a:r>
              <a:rPr lang="hr-HR" sz="2800" dirty="0">
                <a:latin typeface="+mn-lt"/>
              </a:rPr>
              <a:t>500 novih virusa!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endParaRPr lang="en-US" sz="2800" i="1" dirty="0">
              <a:latin typeface="+mn-lt"/>
            </a:endParaRPr>
          </a:p>
        </p:txBody>
      </p:sp>
      <p:pic>
        <p:nvPicPr>
          <p:cNvPr id="6963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437112"/>
            <a:ext cx="14573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7" name="Picture 9" descr="massu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32656"/>
            <a:ext cx="2232025" cy="251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Autorska prava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357188" y="1143000"/>
            <a:ext cx="7694612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Računalni je program </a:t>
            </a:r>
            <a:br>
              <a:rPr lang="hr-HR" sz="2600">
                <a:latin typeface="Century Schoolbook" pitchFamily="18" charset="0"/>
              </a:rPr>
            </a:br>
            <a:r>
              <a:rPr lang="hr-HR" sz="2600">
                <a:latin typeface="Century Schoolbook" pitchFamily="18" charset="0"/>
              </a:rPr>
              <a:t>nematerijalni plod ljudskog </a:t>
            </a:r>
            <a:br>
              <a:rPr lang="hr-HR" sz="2600">
                <a:latin typeface="Century Schoolbook" pitchFamily="18" charset="0"/>
              </a:rPr>
            </a:br>
            <a:r>
              <a:rPr lang="hr-HR" sz="2600">
                <a:latin typeface="Century Schoolbook" pitchFamily="18" charset="0"/>
              </a:rPr>
              <a:t>uma, usporediv s umjetničkim djelom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Zakonima ili običajnim pravom štite se prava autora ili vlasnika programa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Pod prijetnjom kazni zabranjeno je umnažanje i uporaba programa bez odobrenja vlasnika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Za razliku od umjetničkog djela računalni program je vrlo jednostavno i lako kopirati tako da se kopija ni po čemu ne razlikuje od originala. Zato se osim zakonskim mjerama proizvođači štite i sklopovskim i prgramskim dodacima (copy protection)</a:t>
            </a:r>
            <a:endParaRPr lang="en-US" sz="2600">
              <a:latin typeface="Century Schoolbook" pitchFamily="18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2362200" cy="237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4" name="CorelDRAW" r:id="rId3" imgW="3547440" imgH="3566520" progId="">
                  <p:embed/>
                </p:oleObj>
              </mc:Choice>
              <mc:Fallback>
                <p:oleObj name="CorelDRAW" r:id="rId3" imgW="3547440" imgH="356652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362200" cy="237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z="3200" b="1" smtClean="0"/>
              <a:t>PODJELA SOFTWARE-a </a:t>
            </a:r>
            <a:br>
              <a:rPr lang="hr-HR" sz="3200" b="1" smtClean="0"/>
            </a:br>
            <a:r>
              <a:rPr lang="hr-HR" sz="3200" b="1" smtClean="0"/>
              <a:t>OBZIROM NA PRAVNI STATUS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r-HR" b="1" smtClean="0">
                <a:solidFill>
                  <a:srgbClr val="FF3300"/>
                </a:solidFill>
              </a:rPr>
              <a:t>LEGALAN SOFTWARE</a:t>
            </a:r>
            <a:r>
              <a:rPr lang="hr-HR" smtClean="0"/>
              <a:t> – software na originalnom mediju za distribuciju kojeg prodaje za to ovlaštena tvrtka, uz račun s licencom</a:t>
            </a:r>
          </a:p>
          <a:p>
            <a:r>
              <a:rPr lang="hr-HR" b="1" smtClean="0">
                <a:solidFill>
                  <a:srgbClr val="FF3300"/>
                </a:solidFill>
              </a:rPr>
              <a:t>“PIRATSKI” SOFTWARE</a:t>
            </a:r>
            <a:r>
              <a:rPr lang="hr-HR" smtClean="0"/>
              <a:t>- nelegalne kopije (NE koristiti)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Pirat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755650" y="3284538"/>
            <a:ext cx="7837488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Pirat (gusar) je osoba</a:t>
            </a:r>
            <a:br>
              <a:rPr lang="hr-HR" sz="2600">
                <a:latin typeface="Century Schoolbook" pitchFamily="18" charset="0"/>
              </a:rPr>
            </a:br>
            <a:r>
              <a:rPr lang="hr-HR" sz="2600">
                <a:latin typeface="Century Schoolbook" pitchFamily="18" charset="0"/>
              </a:rPr>
              <a:t>koja neovlašteno i protuzakonito</a:t>
            </a:r>
            <a:br>
              <a:rPr lang="hr-HR" sz="2600">
                <a:latin typeface="Century Schoolbook" pitchFamily="18" charset="0"/>
              </a:rPr>
            </a:br>
            <a:r>
              <a:rPr lang="hr-HR" sz="2600">
                <a:latin typeface="Century Schoolbook" pitchFamily="18" charset="0"/>
              </a:rPr>
              <a:t>presnimava, umnaža, dijeli ili prodaje tuđe programe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600">
                <a:latin typeface="Century Schoolbook" pitchFamily="18" charset="0"/>
              </a:rPr>
              <a:t>To je amoralan i zakonom kažnjiv čin</a:t>
            </a:r>
            <a:endParaRPr lang="en-US" sz="2600">
              <a:latin typeface="Century Schoolbook" pitchFamily="18" charset="0"/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471863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32656"/>
            <a:ext cx="1854200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1905000"/>
            <a:ext cx="3086100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>
                <a:latin typeface="+mn-lt"/>
              </a:rPr>
              <a:t>Kopiraju se uglavnom </a:t>
            </a:r>
            <a:br>
              <a:rPr lang="hr-HR" sz="2800">
                <a:latin typeface="+mn-lt"/>
              </a:rPr>
            </a:br>
            <a:r>
              <a:rPr lang="hr-HR" sz="2800">
                <a:latin typeface="+mn-lt"/>
              </a:rPr>
              <a:t>CD-ROM</a:t>
            </a:r>
            <a:br>
              <a:rPr lang="hr-HR" sz="2800">
                <a:latin typeface="+mn-lt"/>
              </a:rPr>
            </a:br>
            <a:r>
              <a:rPr lang="hr-HR" sz="2800">
                <a:latin typeface="+mn-lt"/>
              </a:rPr>
              <a:t>i </a:t>
            </a:r>
            <a:br>
              <a:rPr lang="hr-HR" sz="2800">
                <a:latin typeface="+mn-lt"/>
              </a:rPr>
            </a:br>
            <a:r>
              <a:rPr lang="hr-HR" sz="2800">
                <a:latin typeface="+mn-lt"/>
              </a:rPr>
              <a:t>DVD</a:t>
            </a:r>
            <a:br>
              <a:rPr lang="hr-HR" sz="2800">
                <a:latin typeface="+mn-lt"/>
              </a:rPr>
            </a:br>
            <a:r>
              <a:rPr lang="hr-HR" sz="2800">
                <a:latin typeface="+mn-lt"/>
              </a:rPr>
              <a:t>diskovi</a:t>
            </a:r>
            <a:endParaRPr lang="en-US" sz="2800" dirty="0">
              <a:latin typeface="+mn-lt"/>
            </a:endParaRPr>
          </a:p>
        </p:txBody>
      </p:sp>
      <p:pic>
        <p:nvPicPr>
          <p:cNvPr id="7168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9238" y="1268413"/>
            <a:ext cx="43989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Pirat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Hacker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838200" y="1905000"/>
            <a:ext cx="783748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400">
                <a:latin typeface="Century Schoolbook" pitchFamily="18" charset="0"/>
              </a:rPr>
              <a:t>Haker (engl.</a:t>
            </a:r>
            <a:r>
              <a:rPr lang="hr-HR" sz="2400" i="1">
                <a:latin typeface="Century Schoolbook" pitchFamily="18" charset="0"/>
              </a:rPr>
              <a:t> hacker</a:t>
            </a:r>
            <a:r>
              <a:rPr lang="hr-HR" sz="2400">
                <a:latin typeface="Century Schoolbook" pitchFamily="18" charset="0"/>
              </a:rPr>
              <a:t>) je osoba koja </a:t>
            </a:r>
            <a:br>
              <a:rPr lang="hr-HR" sz="2400">
                <a:latin typeface="Century Schoolbook" pitchFamily="18" charset="0"/>
              </a:rPr>
            </a:br>
            <a:r>
              <a:rPr lang="hr-HR" sz="2400">
                <a:latin typeface="Century Schoolbook" pitchFamily="18" charset="0"/>
              </a:rPr>
              <a:t>podrobno poznaje građu računala i </a:t>
            </a:r>
            <a:br>
              <a:rPr lang="hr-HR" sz="2400">
                <a:latin typeface="Century Schoolbook" pitchFamily="18" charset="0"/>
              </a:rPr>
            </a:br>
            <a:r>
              <a:rPr lang="hr-HR" sz="2400">
                <a:latin typeface="Century Schoolbook" pitchFamily="18" charset="0"/>
              </a:rPr>
              <a:t>u slobodno vrijeme se voli baviti računalima (</a:t>
            </a:r>
            <a:r>
              <a:rPr lang="hr-HR" sz="2400"/>
              <a:t>“</a:t>
            </a:r>
            <a:r>
              <a:rPr lang="hr-HR" sz="2400">
                <a:latin typeface="Century Schoolbook" pitchFamily="18" charset="0"/>
              </a:rPr>
              <a:t>zaljubljenik</a:t>
            </a:r>
            <a:r>
              <a:rPr lang="hr-HR" sz="2400"/>
              <a:t>”</a:t>
            </a:r>
            <a:r>
              <a:rPr lang="hr-HR" sz="2400">
                <a:latin typeface="Century Schoolbook" pitchFamily="18" charset="0"/>
              </a:rPr>
              <a:t> u računala)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400">
                <a:latin typeface="Century Schoolbook" pitchFamily="18" charset="0"/>
              </a:rPr>
              <a:t>Haker je izvorno bio naziv za pozitivnu i moralnu osobu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</a:pPr>
            <a:r>
              <a:rPr lang="hr-HR" sz="2400">
                <a:latin typeface="Century Schoolbook" pitchFamily="18" charset="0"/>
              </a:rPr>
              <a:t>Danas se naziv haker često rabi za ljude koji pokušavaju pomoću računala raditi ono što nije dozvoljeno (npr. prodrijeti preko Interneta u tuđe računalne sustave, pokušavaju odstraniti zaštitu komercijalnih programa i sl.)</a:t>
            </a:r>
            <a:endParaRPr lang="en-US" sz="2400">
              <a:latin typeface="Century Schoolbook" pitchFamily="18" charset="0"/>
            </a:endParaRPr>
          </a:p>
        </p:txBody>
      </p:sp>
      <p:pic>
        <p:nvPicPr>
          <p:cNvPr id="7270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4257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Nelegalni programi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475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773238"/>
            <a:ext cx="5543550" cy="451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700808"/>
            <a:ext cx="2439988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/>
          <a:lstStyle/>
          <a:p>
            <a:pPr eaLnBrk="1" hangingPunct="1">
              <a:defRPr/>
            </a:pPr>
            <a:r>
              <a:rPr lang="hr-HR" sz="3600" b="1" dirty="0" smtClean="0"/>
              <a:t/>
            </a:r>
            <a:br>
              <a:rPr lang="hr-HR" sz="3600" b="1" dirty="0" smtClean="0"/>
            </a:br>
            <a:r>
              <a:rPr lang="hr-HR" sz="3600" b="1" dirty="0" smtClean="0"/>
              <a:t/>
            </a:r>
            <a:br>
              <a:rPr lang="hr-HR" sz="3600" b="1" dirty="0" smtClean="0"/>
            </a:br>
            <a:r>
              <a:rPr lang="hr-HR" sz="3600" b="1" dirty="0" smtClean="0"/>
              <a:t/>
            </a:r>
            <a:br>
              <a:rPr lang="hr-HR" sz="3600" b="1" dirty="0" smtClean="0"/>
            </a:br>
            <a:r>
              <a:rPr lang="hr-HR" sz="3600" b="1" dirty="0" smtClean="0"/>
              <a:t/>
            </a:r>
            <a:br>
              <a:rPr lang="hr-HR" sz="3600" b="1" dirty="0" smtClean="0"/>
            </a:br>
            <a:r>
              <a:rPr lang="hr-HR" sz="3600" b="1" dirty="0" smtClean="0"/>
              <a:t>PODJELA SOFTWARE-a </a:t>
            </a:r>
            <a:br>
              <a:rPr lang="hr-HR" sz="3600" b="1" dirty="0" smtClean="0"/>
            </a:br>
            <a:r>
              <a:rPr lang="hr-HR" sz="3600" b="1" dirty="0" smtClean="0"/>
              <a:t>PREMA NAČINU DISTRIBUCIJE</a:t>
            </a:r>
            <a:endParaRPr lang="en-US" sz="3600" dirty="0"/>
          </a:p>
        </p:txBody>
      </p:sp>
      <p:sp>
        <p:nvSpPr>
          <p:cNvPr id="7577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4985"/>
          </a:xfrm>
        </p:spPr>
        <p:txBody>
          <a:bodyPr/>
          <a:lstStyle/>
          <a:p>
            <a:pPr eaLnBrk="1" hangingPunct="1"/>
            <a:r>
              <a:rPr lang="hr-HR" dirty="0" smtClean="0">
                <a:solidFill>
                  <a:srgbClr val="C00000"/>
                </a:solidFill>
              </a:rPr>
              <a:t>S obzirom na dopuštenja (licence) </a:t>
            </a:r>
            <a:r>
              <a:rPr lang="hr-HR" dirty="0" smtClean="0"/>
              <a:t>za uporabu programa te načina naplate i distribucije većina programa pripada u neku od slijedećih skupina: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hr-HR" sz="1700" dirty="0" smtClean="0"/>
              <a:t>Komercijalni programi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hr-HR" sz="1700" dirty="0" err="1" smtClean="0"/>
              <a:t>Shareware</a:t>
            </a:r>
            <a:endParaRPr lang="hr-HR" sz="1700" dirty="0" smtClean="0"/>
          </a:p>
          <a:p>
            <a:pPr lvl="1" eaLnBrk="1" hangingPunct="1">
              <a:buFont typeface="Wingdings" pitchFamily="2" charset="2"/>
              <a:buChar char="ü"/>
            </a:pPr>
            <a:r>
              <a:rPr lang="hr-HR" sz="1700" dirty="0" err="1" smtClean="0"/>
              <a:t>Freeware</a:t>
            </a:r>
            <a:endParaRPr lang="hr-HR" sz="1700" dirty="0" smtClean="0"/>
          </a:p>
          <a:p>
            <a:pPr lvl="1" eaLnBrk="1" hangingPunct="1">
              <a:buFont typeface="Wingdings" pitchFamily="2" charset="2"/>
              <a:buChar char="ü"/>
            </a:pPr>
            <a:r>
              <a:rPr lang="hr-HR" sz="1700" dirty="0" smtClean="0"/>
              <a:t>Programi u javnom vlasništvu (PD)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hr-HR" sz="1700" dirty="0" smtClean="0"/>
              <a:t>Otvoreni programi (</a:t>
            </a:r>
            <a:r>
              <a:rPr lang="hr-HR" sz="1700" dirty="0" err="1" smtClean="0"/>
              <a:t>open</a:t>
            </a:r>
            <a:r>
              <a:rPr lang="hr-HR" sz="1700" dirty="0" smtClean="0"/>
              <a:t> </a:t>
            </a:r>
            <a:r>
              <a:rPr lang="hr-HR" sz="1700" dirty="0" err="1" smtClean="0"/>
              <a:t>source</a:t>
            </a:r>
            <a:r>
              <a:rPr lang="hr-HR" sz="1700" dirty="0" smtClean="0"/>
              <a:t>)</a:t>
            </a:r>
            <a:endParaRPr lang="en-US" sz="1700" dirty="0" smtClean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891952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endParaRPr lang="hr-HR" sz="400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hr-HR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Komercijalni </a:t>
            </a:r>
            <a:r>
              <a:rPr lang="hr-HR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program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539552" y="1340768"/>
            <a:ext cx="7694612" cy="485775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endParaRPr lang="hr-HR" sz="2800" dirty="0" smtClean="0">
              <a:latin typeface="+mn-lt"/>
            </a:endParaRP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FontTx/>
              <a:buChar char="•"/>
              <a:defRPr/>
            </a:pPr>
            <a:r>
              <a:rPr lang="hr-HR" sz="2800" dirty="0" smtClean="0">
                <a:latin typeface="+mn-lt"/>
              </a:rPr>
              <a:t>Komercijalni </a:t>
            </a:r>
            <a:r>
              <a:rPr lang="hr-HR" sz="2800" dirty="0">
                <a:latin typeface="+mn-lt"/>
              </a:rPr>
              <a:t>program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800" dirty="0">
                <a:latin typeface="+mn-lt"/>
              </a:rPr>
              <a:t>Program za koji postoji autorsko pravo i za čiju se uporabu plaća naknada pri kupovini (unaprijed)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800" dirty="0">
                <a:latin typeface="+mn-lt"/>
              </a:rPr>
              <a:t>Kupnjom takvog programa kupac preuzima zakonom propisana prava i obveze (prava = uporaba programa; obveze = ograničenja preprodaje, umnažanja i dr.)</a:t>
            </a:r>
          </a:p>
          <a:p>
            <a:pPr marL="547688" lvl="1" indent="-228600" eaLnBrk="0" hangingPunct="0">
              <a:spcBef>
                <a:spcPts val="375"/>
              </a:spcBef>
              <a:buClr>
                <a:schemeClr val="accent2"/>
              </a:buClr>
              <a:buFontTx/>
              <a:buChar char="•"/>
              <a:defRPr/>
            </a:pPr>
            <a:r>
              <a:rPr lang="hr-HR" sz="2800" dirty="0">
                <a:latin typeface="+mn-lt"/>
              </a:rPr>
              <a:t>Distribuiraju se uglavnom u trgovinama</a:t>
            </a:r>
            <a:endParaRPr lang="en-US" sz="2800" dirty="0">
              <a:latin typeface="+mn-lt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043608" y="692696"/>
          <a:ext cx="2173287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CorelDRAW" r:id="rId3" imgW="2566800" imgH="1158480" progId="">
                  <p:embed/>
                </p:oleObj>
              </mc:Choice>
              <mc:Fallback>
                <p:oleObj name="CorelDRAW" r:id="rId3" imgW="2566800" imgH="115848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692696"/>
                        <a:ext cx="2173287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00375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88" y="142875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hr-HR" sz="40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Shareware</a:t>
            </a:r>
            <a:endParaRPr lang="en-US" sz="40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285750" y="1214438"/>
            <a:ext cx="7621588" cy="5214937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dirty="0">
                <a:latin typeface="+mn-lt"/>
              </a:rPr>
              <a:t>Engl. </a:t>
            </a:r>
            <a:r>
              <a:rPr lang="hr-HR" sz="2200" i="1" dirty="0">
                <a:latin typeface="+mn-lt"/>
              </a:rPr>
              <a:t>shareware</a:t>
            </a:r>
            <a:r>
              <a:rPr lang="hr-HR" sz="2200" dirty="0">
                <a:latin typeface="+mn-lt"/>
              </a:rPr>
              <a:t> je naziv za program koga je </a:t>
            </a:r>
            <a:br>
              <a:rPr lang="hr-HR" sz="2200" dirty="0">
                <a:latin typeface="+mn-lt"/>
              </a:rPr>
            </a:br>
            <a:r>
              <a:rPr lang="hr-HR" sz="2200" dirty="0">
                <a:latin typeface="+mn-lt"/>
              </a:rPr>
              <a:t>dozvoljeno isprobati prije plaćanja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dirty="0">
                <a:latin typeface="+mn-lt"/>
              </a:rPr>
              <a:t>Nakon probnog roka koji je </a:t>
            </a:r>
            <a:br>
              <a:rPr lang="hr-HR" sz="2200" dirty="0">
                <a:latin typeface="+mn-lt"/>
              </a:rPr>
            </a:br>
            <a:r>
              <a:rPr lang="hr-HR" sz="2200" dirty="0">
                <a:latin typeface="+mn-lt"/>
              </a:rPr>
              <a:t>naveden uz program (obično od 7 do 39 dana), 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defRPr/>
            </a:pPr>
            <a:r>
              <a:rPr lang="hr-HR" sz="2200" dirty="0">
                <a:latin typeface="+mn-lt"/>
              </a:rPr>
              <a:t>    treba platiti naknadu autoru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dirty="0">
                <a:latin typeface="+mn-lt"/>
              </a:rPr>
              <a:t>Postupak prijave korisnika se zove registracija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dirty="0">
                <a:latin typeface="+mn-lt"/>
              </a:rPr>
              <a:t>Mnogi korisnici svjesno ili iz neznanja zanemaruju obvezu plaćanja naknade i registracije, a kako ne postoji jednostavan način za provjeru rabi li korisnik program i nakon probnog roka, nema ni posljedica za takav čin pa ne podliježe zakonskim sankcijama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dirty="0">
                <a:latin typeface="+mn-lt"/>
              </a:rPr>
              <a:t>Redovito su </a:t>
            </a:r>
            <a:r>
              <a:rPr lang="hr-HR" sz="2200" i="1" dirty="0">
                <a:latin typeface="+mn-lt"/>
              </a:rPr>
              <a:t>shareware</a:t>
            </a:r>
            <a:r>
              <a:rPr lang="hr-HR" sz="2200" dirty="0">
                <a:latin typeface="+mn-lt"/>
              </a:rPr>
              <a:t> programi bitno jeftiniji od komercijalnih programa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200" dirty="0">
                <a:latin typeface="+mn-lt"/>
              </a:rPr>
              <a:t>Distribuiraju se uglavnom Internetom ili na </a:t>
            </a:r>
            <a:br>
              <a:rPr lang="hr-HR" sz="2200" dirty="0">
                <a:latin typeface="+mn-lt"/>
              </a:rPr>
            </a:br>
            <a:r>
              <a:rPr lang="hr-HR" sz="2200" dirty="0">
                <a:latin typeface="+mn-lt"/>
              </a:rPr>
              <a:t>CD-ROM-u koji je prilog nekog časopisa</a:t>
            </a:r>
            <a:endParaRPr lang="en-US" sz="2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dirty="0" smtClean="0">
                <a:solidFill>
                  <a:srgbClr val="C00000"/>
                </a:solidFill>
              </a:rPr>
              <a:t>FREEWARE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782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hr-HR" dirty="0" smtClean="0"/>
              <a:t>Programi koji se mogu rabiti bez naknade i vremenskog ograničenja i umnažati bez naknade</a:t>
            </a:r>
          </a:p>
          <a:p>
            <a:pPr eaLnBrk="1" hangingPunct="1"/>
            <a:r>
              <a:rPr lang="hr-HR" dirty="0" smtClean="0"/>
              <a:t>Postoji autor ili vlasnik programa koji zadržava autorska prava proizašla iz vlasništva, no za njih ne traži nikakvu naknadu</a:t>
            </a:r>
          </a:p>
          <a:p>
            <a:pPr eaLnBrk="1" hangingPunct="1"/>
            <a:r>
              <a:rPr lang="hr-HR" dirty="0" smtClean="0"/>
              <a:t>Isporučuju se bez izvornog koda pa ih korisnik ne može mijenjati</a:t>
            </a:r>
            <a:endParaRPr lang="en-US" dirty="0" smtClean="0"/>
          </a:p>
        </p:txBody>
      </p:sp>
      <p:pic>
        <p:nvPicPr>
          <p:cNvPr id="778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13" y="4143375"/>
            <a:ext cx="2500312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endParaRPr lang="hr-HR" sz="400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hr-HR" sz="4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PD</a:t>
            </a:r>
            <a:endParaRPr lang="en-US" sz="40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1905000"/>
            <a:ext cx="7550150" cy="4114800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>
                <a:latin typeface="+mn-lt"/>
              </a:rPr>
              <a:t>Program u javnom </a:t>
            </a:r>
            <a:br>
              <a:rPr lang="hr-HR" sz="2800" dirty="0">
                <a:latin typeface="+mn-lt"/>
              </a:rPr>
            </a:br>
            <a:r>
              <a:rPr lang="hr-HR" sz="2800" dirty="0">
                <a:latin typeface="+mn-lt"/>
              </a:rPr>
              <a:t>vlasništvu (</a:t>
            </a:r>
            <a:r>
              <a:rPr lang="hr-HR" sz="2800" dirty="0" err="1">
                <a:latin typeface="+mn-lt"/>
              </a:rPr>
              <a:t>engl</a:t>
            </a:r>
            <a:r>
              <a:rPr lang="hr-HR" sz="2800" dirty="0">
                <a:latin typeface="+mn-lt"/>
              </a:rPr>
              <a:t>.</a:t>
            </a:r>
            <a:r>
              <a:rPr lang="hr-HR" sz="2800" i="1" dirty="0">
                <a:latin typeface="+mn-lt"/>
              </a:rPr>
              <a:t> </a:t>
            </a:r>
            <a:r>
              <a:rPr lang="hr-HR" sz="2800" i="1" dirty="0" err="1">
                <a:solidFill>
                  <a:srgbClr val="C00000"/>
                </a:solidFill>
                <a:latin typeface="+mn-lt"/>
              </a:rPr>
              <a:t>public</a:t>
            </a:r>
            <a:r>
              <a:rPr lang="hr-HR" sz="2800" i="1" dirty="0">
                <a:solidFill>
                  <a:srgbClr val="C00000"/>
                </a:solidFill>
                <a:latin typeface="+mn-lt"/>
              </a:rPr>
              <a:t> </a:t>
            </a:r>
            <a:br>
              <a:rPr lang="hr-HR" sz="2800" i="1" dirty="0">
                <a:solidFill>
                  <a:srgbClr val="C00000"/>
                </a:solidFill>
                <a:latin typeface="+mn-lt"/>
              </a:rPr>
            </a:br>
            <a:r>
              <a:rPr lang="hr-HR" sz="2800" i="1" dirty="0" err="1">
                <a:solidFill>
                  <a:srgbClr val="C00000"/>
                </a:solidFill>
                <a:latin typeface="+mn-lt"/>
              </a:rPr>
              <a:t>domain</a:t>
            </a:r>
            <a:r>
              <a:rPr lang="hr-HR" sz="2800" dirty="0">
                <a:latin typeface="+mn-lt"/>
              </a:rPr>
              <a:t>, </a:t>
            </a:r>
            <a:r>
              <a:rPr lang="hr-HR" sz="2800" i="1" dirty="0">
                <a:latin typeface="+mn-lt"/>
              </a:rPr>
              <a:t>PD</a:t>
            </a:r>
            <a:r>
              <a:rPr lang="hr-HR" sz="2800" dirty="0">
                <a:latin typeface="+mn-lt"/>
              </a:rPr>
              <a:t>) je program kod koga je autor prenio vlasništvo na javnost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>
                <a:latin typeface="+mn-lt"/>
              </a:rPr>
              <a:t>Takav je program dozvoljeno umnažati, rabiti i mijenjati bez plaćanja naknade autoru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tx1"/>
              </a:buClr>
              <a:buSzPct val="85000"/>
              <a:buFontTx/>
              <a:buChar char="•"/>
              <a:defRPr/>
            </a:pPr>
            <a:r>
              <a:rPr lang="hr-HR" sz="2800" dirty="0">
                <a:latin typeface="+mn-lt"/>
              </a:rPr>
              <a:t>Distribuiraju se uglavnom Internetom ili na </a:t>
            </a:r>
            <a:br>
              <a:rPr lang="hr-HR" sz="2800" dirty="0">
                <a:latin typeface="+mn-lt"/>
              </a:rPr>
            </a:br>
            <a:r>
              <a:rPr lang="hr-HR" sz="2800" dirty="0">
                <a:latin typeface="+mn-lt"/>
              </a:rPr>
              <a:t>CD-ROM-u koji je prilog nekog časopisa</a:t>
            </a:r>
            <a:endParaRPr lang="en-US" sz="2800" dirty="0">
              <a:latin typeface="+mn-lt"/>
            </a:endParaRPr>
          </a:p>
        </p:txBody>
      </p:sp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30194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r-HR" b="1" dirty="0" smtClean="0"/>
              <a:t>OTVORENI PROGRAMI</a:t>
            </a:r>
            <a:endParaRPr lang="en-US" b="1" dirty="0"/>
          </a:p>
        </p:txBody>
      </p:sp>
      <p:sp>
        <p:nvSpPr>
          <p:cNvPr id="7987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hr-HR" dirty="0" smtClean="0"/>
              <a:t>Vrsta programa koju je moguće rabiti bez naknade</a:t>
            </a:r>
          </a:p>
          <a:p>
            <a:pPr eaLnBrk="1" hangingPunct="1"/>
            <a:r>
              <a:rPr lang="hr-HR" dirty="0" smtClean="0"/>
              <a:t>Uključuje i izvorni </a:t>
            </a:r>
            <a:r>
              <a:rPr lang="hr-HR" dirty="0" err="1" smtClean="0"/>
              <a:t>kôd</a:t>
            </a:r>
            <a:r>
              <a:rPr lang="hr-HR" dirty="0" smtClean="0"/>
              <a:t> i dozvoljava izmjene izvornog </a:t>
            </a:r>
            <a:r>
              <a:rPr lang="hr-HR" dirty="0" err="1" smtClean="0"/>
              <a:t>kôda</a:t>
            </a:r>
            <a:r>
              <a:rPr lang="hr-HR" dirty="0" smtClean="0"/>
              <a:t> bez naknade i ograničenja</a:t>
            </a:r>
          </a:p>
          <a:p>
            <a:pPr eaLnBrk="1" hangingPunct="1"/>
            <a:r>
              <a:rPr lang="hr-HR" dirty="0" smtClean="0"/>
              <a:t>Temeljna namjena je poticati korisnike da mijenjaju, poboljšavaju i dopunjuju program i zatim ga bez naknade daju na uporabu ostalim korisnicima</a:t>
            </a:r>
            <a:endParaRPr lang="en-US" dirty="0" smtClean="0"/>
          </a:p>
        </p:txBody>
      </p:sp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214313"/>
            <a:ext cx="16764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757737"/>
            <a:ext cx="2214563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z="3200" b="1" smtClean="0"/>
              <a:t>PODJELA SOFTWARE-a PREMA RAZVOJNIM FAZAMA NASTAJANJA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060575"/>
            <a:ext cx="8229600" cy="45370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sz="2800" b="1" smtClean="0">
                <a:solidFill>
                  <a:srgbClr val="FF3300"/>
                </a:solidFill>
              </a:rPr>
              <a:t>ALFA</a:t>
            </a:r>
            <a:r>
              <a:rPr lang="hr-HR" sz="2800" smtClean="0"/>
              <a:t> verzija – prva idejna verzija programa koja se može koristiti</a:t>
            </a:r>
          </a:p>
          <a:p>
            <a:pPr>
              <a:lnSpc>
                <a:spcPct val="90000"/>
              </a:lnSpc>
            </a:pPr>
            <a:r>
              <a:rPr lang="hr-HR" sz="2800" b="1" smtClean="0">
                <a:solidFill>
                  <a:srgbClr val="FF3300"/>
                </a:solidFill>
              </a:rPr>
              <a:t>BETA</a:t>
            </a:r>
            <a:r>
              <a:rPr lang="hr-HR" sz="2800" smtClean="0"/>
              <a:t> verzija – daje se odabranom krugu korisnika tzv. (beta-testerima) da isprobaju ponašanje programa i daju primjedbe</a:t>
            </a:r>
          </a:p>
          <a:p>
            <a:pPr>
              <a:lnSpc>
                <a:spcPct val="90000"/>
              </a:lnSpc>
            </a:pPr>
            <a:r>
              <a:rPr lang="hr-HR" sz="2800" b="1" smtClean="0">
                <a:solidFill>
                  <a:srgbClr val="FF3300"/>
                </a:solidFill>
              </a:rPr>
              <a:t>IZGLEDNA</a:t>
            </a:r>
            <a:r>
              <a:rPr lang="hr-HR" sz="2800" smtClean="0">
                <a:solidFill>
                  <a:srgbClr val="FF3300"/>
                </a:solidFill>
              </a:rPr>
              <a:t> </a:t>
            </a:r>
            <a:r>
              <a:rPr lang="hr-HR" sz="2800" smtClean="0"/>
              <a:t>verzija (</a:t>
            </a:r>
            <a:r>
              <a:rPr lang="hr-HR" sz="2800" smtClean="0">
                <a:solidFill>
                  <a:srgbClr val="0000FF"/>
                </a:solidFill>
              </a:rPr>
              <a:t>Release Candidate</a:t>
            </a:r>
            <a:r>
              <a:rPr lang="hr-HR" sz="2800" smtClean="0"/>
              <a:t>) – verzija kandidat da postane završni oblik programa</a:t>
            </a:r>
          </a:p>
          <a:p>
            <a:pPr>
              <a:lnSpc>
                <a:spcPct val="90000"/>
              </a:lnSpc>
            </a:pPr>
            <a:r>
              <a:rPr lang="hr-HR" sz="2800" b="1" smtClean="0">
                <a:solidFill>
                  <a:srgbClr val="FF3300"/>
                </a:solidFill>
              </a:rPr>
              <a:t>FINALNA</a:t>
            </a:r>
            <a:r>
              <a:rPr lang="hr-HR" sz="2800" smtClean="0"/>
              <a:t> verzija – završna verzija koja službeno predstavlja program na tržištu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4904</TotalTime>
  <Words>3051</Words>
  <Application>Microsoft Office PowerPoint</Application>
  <PresentationFormat>Prikaz na zaslonu (4:3)</PresentationFormat>
  <Paragraphs>400</Paragraphs>
  <Slides>76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Uloženi OLE poslužitelji</vt:lpstr>
      </vt:variant>
      <vt:variant>
        <vt:i4>1</vt:i4>
      </vt:variant>
      <vt:variant>
        <vt:lpstr>Naslovi slajdova</vt:lpstr>
      </vt:variant>
      <vt:variant>
        <vt:i4>76</vt:i4>
      </vt:variant>
    </vt:vector>
  </HeadingPairs>
  <TitlesOfParts>
    <vt:vector size="78" baseType="lpstr">
      <vt:lpstr>Flow</vt:lpstr>
      <vt:lpstr>CorelDRAW</vt:lpstr>
      <vt:lpstr>SOFTWARE ili PROGRAMSKA PODRŠKA</vt:lpstr>
      <vt:lpstr>PowerPointova prezentacija</vt:lpstr>
      <vt:lpstr>PowerPointova prezentacija</vt:lpstr>
      <vt:lpstr>Računalni programi</vt:lpstr>
      <vt:lpstr>Računalni programi</vt:lpstr>
      <vt:lpstr>OSNOVNA PODJELA SOFTWARE-a (programske podrške)</vt:lpstr>
      <vt:lpstr>PowerPointova prezentacija</vt:lpstr>
      <vt:lpstr>I.  SISTEMSKI SOFTWARE - podjela</vt:lpstr>
      <vt:lpstr> OPERACIJSKI SUSTAV (OS)</vt:lpstr>
      <vt:lpstr>OPERACIJSKI SUSTAVI</vt:lpstr>
      <vt:lpstr>OPERACIJSKI SUSTAVI</vt:lpstr>
      <vt:lpstr>NAJVAŽNIJE FUNKCIJE (ZADACI) OS-a</vt:lpstr>
      <vt:lpstr>OPERACIJSKI SUSTAVI</vt:lpstr>
      <vt:lpstr>OPERACIJSKI SUSTAVI</vt:lpstr>
      <vt:lpstr>PODJELA OS OBZIROM NA  KORISNIČKO SUČELJE</vt:lpstr>
      <vt:lpstr>Znakovno korisničko sučelje</vt:lpstr>
      <vt:lpstr>Znakovno korisničko sučelje</vt:lpstr>
      <vt:lpstr>Grafičko korisničko sučelje</vt:lpstr>
      <vt:lpstr>Grafičko korisničko sučelje</vt:lpstr>
      <vt:lpstr>PowerPointova prezentacija</vt:lpstr>
      <vt:lpstr>Popularniji OS</vt:lpstr>
      <vt:lpstr>PowerPointova prezentacija</vt:lpstr>
      <vt:lpstr>Popularniji OS</vt:lpstr>
      <vt:lpstr>PODJELA OS OBZIROM NA  MOGUĆI BROJ KORISNIKA</vt:lpstr>
      <vt:lpstr>Jednokorisnički OS </vt:lpstr>
      <vt:lpstr>Višekorisnički OS </vt:lpstr>
      <vt:lpstr>Višekorisnički OS  </vt:lpstr>
      <vt:lpstr>Višekorisnički OS  </vt:lpstr>
      <vt:lpstr>PODJELA OS S OBZIROM NA BROJ ISTODOBNO IZVRŠIVIH ZADATAKA</vt:lpstr>
      <vt:lpstr>OSNOVNI POJMOVI OS-a</vt:lpstr>
      <vt:lpstr>PowerPointova prezentacija</vt:lpstr>
      <vt:lpstr>PowerPointova prezentacija</vt:lpstr>
      <vt:lpstr>USLUŽNI PROGRAMI - Utility</vt:lpstr>
      <vt:lpstr>PowerPointova prezentacija</vt:lpstr>
      <vt:lpstr>PowerPointova prezentacija</vt:lpstr>
      <vt:lpstr>II.  KORISNIČKI ili APLIKATIVNI PROGRAMI</vt:lpstr>
      <vt:lpstr>KORISNIČKI ili APLIKATIVNI PROGRAMI (2)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PODJELA SOFTWARE-a  OBZIROM NA PRAVNI STATUS</vt:lpstr>
      <vt:lpstr>PowerPointova prezentacija</vt:lpstr>
      <vt:lpstr>PowerPointova prezentacija</vt:lpstr>
      <vt:lpstr>PowerPointova prezentacija</vt:lpstr>
      <vt:lpstr>PowerPointova prezentacija</vt:lpstr>
      <vt:lpstr>    PODJELA SOFTWARE-a  PREMA NAČINU DISTRIBUCIJE</vt:lpstr>
      <vt:lpstr>PowerPointova prezentacija</vt:lpstr>
      <vt:lpstr>PowerPointova prezentacija</vt:lpstr>
      <vt:lpstr>FREEWARE</vt:lpstr>
      <vt:lpstr>PowerPointova prezentacija</vt:lpstr>
      <vt:lpstr>OTVORENI PROGRAMI</vt:lpstr>
      <vt:lpstr>PODJELA SOFTWARE-a PREMA RAZVOJNIM FAZAMA NASTAJANJA</vt:lpstr>
    </vt:vector>
  </TitlesOfParts>
  <Company>gssjd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OPERACIJSKI SUSTAVI</dc:title>
  <dc:creator>vvilic</dc:creator>
  <cp:lastModifiedBy>Kristijana Paskvali</cp:lastModifiedBy>
  <cp:revision>530</cp:revision>
  <dcterms:created xsi:type="dcterms:W3CDTF">2004-11-02T20:46:20Z</dcterms:created>
  <dcterms:modified xsi:type="dcterms:W3CDTF">2016-12-07T13:17:35Z</dcterms:modified>
</cp:coreProperties>
</file>